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81" r:id="rId18"/>
    <p:sldId id="275" r:id="rId19"/>
    <p:sldId id="277" r:id="rId20"/>
    <p:sldId id="278" r:id="rId21"/>
    <p:sldId id="279" r:id="rId22"/>
  </p:sldIdLst>
  <p:sldSz cx="12192000" cy="6858000"/>
  <p:notesSz cx="12192000" cy="6858000"/>
  <p:embeddedFontLst>
    <p:embeddedFont>
      <p:font typeface="Tahoma" pitchFamily="34" charset="0"/>
      <p:regular r:id="rId24"/>
      <p:bold r:id="rId25"/>
    </p:embeddedFont>
    <p:embeddedFont>
      <p:font typeface="DOKMHE+ArialMT"/>
      <p:regular r:id="rId26"/>
    </p:embeddedFont>
    <p:embeddedFont>
      <p:font typeface="SEPHBK+TimesNewRomanPSMT"/>
      <p:regular r:id="rId27"/>
    </p:embeddedFont>
    <p:embeddedFont>
      <p:font typeface="OJSKVT+TimesNewRomanPS-BoldMT"/>
      <p:regular r:id="rId28"/>
    </p:embeddedFont>
    <p:embeddedFont>
      <p:font typeface="PJCJFJ+TimesNewRomanPS-BoldMT"/>
      <p:regular r:id="rId29"/>
    </p:embeddedFont>
    <p:embeddedFont>
      <p:font typeface="FDRDSO+TimesNewRomanPS-BoldMT"/>
      <p:regular r:id="rId30"/>
    </p:embeddedFont>
    <p:embeddedFont>
      <p:font typeface="JKPMDW+TimesNewRomanPS-BoldMT"/>
      <p:regular r:id="rId31"/>
    </p:embeddedFont>
    <p:embeddedFont>
      <p:font typeface="ESDCJP+TimesNewRomanPSMT"/>
      <p:regular r:id="rId32"/>
    </p:embeddedFont>
    <p:embeddedFont>
      <p:font typeface="RODQMT+TimesNewRomanPS-BoldMT"/>
      <p:regular r:id="rId33"/>
    </p:embeddedFont>
    <p:embeddedFont>
      <p:font typeface="Calibri" pitchFamily="34" charset="0"/>
      <p:regular r:id="rId34"/>
      <p:bold r:id="rId35"/>
      <p:italic r:id="rId36"/>
      <p:boldItalic r:id="rId37"/>
    </p:embeddedFont>
    <p:embeddedFont>
      <p:font typeface="RAWVEJ+TimesNewRomanPS-BoldMT"/>
      <p:regular r:id="rId38"/>
    </p:embeddedFont>
    <p:embeddedFont>
      <p:font typeface="IEBGLF+TimesNewRomanPS-BoldMT"/>
      <p:regular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876" y="-162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C051D-EC12-495F-878E-5E9BF6BBF9F8}" type="datetimeFigureOut">
              <a:rPr lang="en-US" smtClean="0"/>
              <a:t>05/08/2024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BB4F0C-A808-4033-B09A-1A8789648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476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B4F0C-A808-4033-B09A-1A87896483F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653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05/08/2024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05/08/2024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357864" y="476672"/>
            <a:ext cx="10012321" cy="12198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spc="97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QUY TRÌNH</a:t>
            </a:r>
            <a:r>
              <a:rPr sz="3600" b="1" spc="104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3600" b="1" spc="100" dirty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NỘP</a:t>
            </a:r>
            <a:r>
              <a:rPr sz="3600" b="1" spc="-141" dirty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3600" b="1" spc="103" dirty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HỒ</a:t>
            </a:r>
            <a:r>
              <a:rPr sz="3600" b="1" spc="98" dirty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3600" b="1" spc="102" dirty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SƠ</a:t>
            </a:r>
            <a:r>
              <a:rPr sz="3600" b="1" spc="25" dirty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3600" b="1" spc="99" dirty="0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GIA HẠN TẠM TRÚ </a:t>
            </a:r>
            <a:endParaRPr lang="en-US" sz="3600" b="1" spc="99" dirty="0" smtClean="0">
              <a:solidFill>
                <a:srgbClr val="5D7D40"/>
              </a:solidFill>
              <a:latin typeface="IEBGLF+TimesNewRomanPS-BoldMT"/>
              <a:cs typeface="IEBGLF+TimesNewRomanPS-BoldMT"/>
            </a:endParaRPr>
          </a:p>
          <a:p>
            <a:pPr marL="0" marR="0" algn="ctr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spc="99" dirty="0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CHO </a:t>
            </a:r>
            <a:r>
              <a:rPr lang="en-US" sz="3600" b="1" spc="100" dirty="0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NGƯỜI NƯỚC </a:t>
            </a:r>
            <a:r>
              <a:rPr lang="en-US" sz="3600" b="1" spc="100" dirty="0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NGOÀI</a:t>
            </a:r>
            <a:endParaRPr sz="3600" b="1" spc="100" dirty="0">
              <a:solidFill>
                <a:srgbClr val="5D7D40"/>
              </a:solidFill>
              <a:latin typeface="IEBGLF+TimesNewRomanPS-BoldMT"/>
              <a:cs typeface="IEBGLF+TimesNewRomanPS-Bold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07768" y="2866135"/>
            <a:ext cx="7123024" cy="4688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3986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TRÊN CỔNG DỊCH VỤ CÔNG QUỐC GIA</a:t>
            </a:r>
            <a:endParaRPr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00057" y="5658247"/>
            <a:ext cx="4752527" cy="7950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657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OJSKVT+TimesNewRomanPS-BoldMT"/>
                <a:cs typeface="OJSKVT+TimesNewRomanPS-BoldMT"/>
              </a:rPr>
              <a:t>Phòng Quản lý xuất nhập cảnh</a:t>
            </a:r>
          </a:p>
          <a:p>
            <a:pPr marL="404431" marR="0">
              <a:lnSpc>
                <a:spcPts val="2657"/>
              </a:lnSpc>
              <a:spcBef>
                <a:spcPts val="772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OJSKVT+TimesNewRomanPS-BoldMT"/>
                <a:cs typeface="OJSKVT+TimesNewRomanPS-BoldMT"/>
              </a:rPr>
              <a:t>Công an tỉnh Đồng</a:t>
            </a:r>
            <a:r>
              <a:rPr sz="2800" spc="-45" dirty="0">
                <a:solidFill>
                  <a:srgbClr val="000000"/>
                </a:solidFill>
                <a:latin typeface="OJSKVT+TimesNewRomanPS-BoldMT"/>
                <a:cs typeface="OJSKVT+TimesNewRomanPS-BoldMT"/>
              </a:rPr>
              <a:t> </a:t>
            </a:r>
            <a:r>
              <a:rPr sz="2800" dirty="0">
                <a:solidFill>
                  <a:srgbClr val="000000"/>
                </a:solidFill>
                <a:latin typeface="OJSKVT+TimesNewRomanPS-BoldMT"/>
                <a:cs typeface="OJSKVT+TimesNewRomanPS-BoldMT"/>
              </a:rPr>
              <a:t>Tháp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392144" y="1340768"/>
            <a:ext cx="4104456" cy="26545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sz="4400" spc="99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Nhập</a:t>
            </a:r>
            <a:r>
              <a:rPr sz="4400" spc="107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1" dirty="0" err="1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chữ</a:t>
            </a:r>
            <a:r>
              <a:rPr sz="4400" spc="95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“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Gia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hạn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tạm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trú</a:t>
            </a:r>
            <a:r>
              <a:rPr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”</a:t>
            </a:r>
            <a:endParaRPr sz="4400" spc="101" dirty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  <a:p>
            <a:pPr marL="0" marR="0">
              <a:lnSpc>
                <a:spcPts val="4872"/>
              </a:lnSpc>
              <a:spcBef>
                <a:spcPts val="1127"/>
              </a:spcBef>
              <a:spcAft>
                <a:spcPts val="0"/>
              </a:spcAft>
            </a:pPr>
            <a:r>
              <a:rPr sz="4400" spc="100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vào </a:t>
            </a:r>
            <a:r>
              <a:rPr sz="4400" spc="103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khung</a:t>
            </a:r>
            <a:r>
              <a:rPr sz="4400" spc="98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0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tìm</a:t>
            </a:r>
            <a:r>
              <a:rPr sz="4400" spc="98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1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kiếm</a:t>
            </a:r>
          </a:p>
        </p:txBody>
      </p:sp>
      <p:pic>
        <p:nvPicPr>
          <p:cNvPr id="7170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84" y="116632"/>
            <a:ext cx="660472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932605" y="260648"/>
            <a:ext cx="2709978" cy="6569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sz="4400" spc="99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Chọn</a:t>
            </a:r>
            <a:r>
              <a:rPr sz="4400" spc="107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99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mục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456040" y="1196752"/>
            <a:ext cx="5472608" cy="49540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trú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Nam (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tỉnh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endParaRPr lang="en-US" sz="2800" b="1" spc="99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algn="just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trú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miễn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tỉnh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endParaRPr sz="2800" b="1" spc="10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5735959" cy="657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5591944" y="3068960"/>
            <a:ext cx="685800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8760297" y="1318650"/>
            <a:ext cx="3024336" cy="1885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spc="101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   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Chọn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:</a:t>
            </a:r>
          </a:p>
          <a:p>
            <a:pPr marL="0" marR="0" algn="ctr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spc="100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Nộp</a:t>
            </a:r>
            <a:r>
              <a:rPr lang="en-US" sz="4400" spc="100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0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trực</a:t>
            </a:r>
            <a:r>
              <a:rPr lang="en-US" sz="4400" spc="100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0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tuyến</a:t>
            </a:r>
            <a:endParaRPr sz="4400" spc="100" dirty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</p:txBody>
      </p:sp>
      <p:pic>
        <p:nvPicPr>
          <p:cNvPr id="9218" name="Picture 2" descr="C:\Users\KHUONG\Desktop\Untitl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500" y="0"/>
            <a:ext cx="8787874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536160" y="476672"/>
            <a:ext cx="4248472" cy="5014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endParaRPr lang="en-US" sz="4400" spc="-151" dirty="0" smtClean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  <a:p>
            <a:pPr marL="0" marR="0" algn="ctr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sz="4400" spc="-15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Chọn</a:t>
            </a:r>
            <a:r>
              <a:rPr sz="4400" spc="-50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-15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mục</a:t>
            </a:r>
            <a:r>
              <a:rPr lang="en-US" sz="4400" spc="-15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:</a:t>
            </a:r>
            <a:r>
              <a:rPr sz="4400" spc="-57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endParaRPr lang="en-US" sz="4400" spc="-57" dirty="0" smtClean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  <a:p>
            <a:pPr marL="0" marR="0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spc="-151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Công</a:t>
            </a:r>
            <a:r>
              <a:rPr lang="en-US" sz="3200" b="1" spc="-151" dirty="0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 an </a:t>
            </a:r>
            <a:r>
              <a:rPr lang="en-US" sz="3200" b="1" spc="-151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tỉnh</a:t>
            </a:r>
            <a:r>
              <a:rPr lang="en-US" sz="3200" b="1" spc="-151" dirty="0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3200" b="1" spc="-151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Đồng</a:t>
            </a:r>
            <a:r>
              <a:rPr lang="en-US" sz="3200" b="1" spc="-151" dirty="0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3200" b="1" spc="-151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Tháp</a:t>
            </a:r>
            <a:endParaRPr lang="en-US" sz="3200" b="1" spc="-151" dirty="0" smtClean="0">
              <a:solidFill>
                <a:srgbClr val="FF0000"/>
              </a:solidFill>
              <a:latin typeface="IEBGLF+TimesNewRomanPS-BoldMT"/>
              <a:cs typeface="IEBGLF+TimesNewRomanPS-BoldMT"/>
            </a:endParaRPr>
          </a:p>
          <a:p>
            <a:pPr marL="0" marR="0" algn="ctr">
              <a:lnSpc>
                <a:spcPts val="4872"/>
              </a:lnSpc>
              <a:spcBef>
                <a:spcPts val="1223"/>
              </a:spcBef>
              <a:spcAft>
                <a:spcPts val="0"/>
              </a:spcAft>
            </a:pPr>
            <a:endParaRPr lang="en-US" sz="4400" spc="-151" dirty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  <a:p>
            <a:pPr marL="0" marR="0" algn="ctr">
              <a:lnSpc>
                <a:spcPts val="4872"/>
              </a:lnSpc>
              <a:spcBef>
                <a:spcPts val="1223"/>
              </a:spcBef>
              <a:spcAft>
                <a:spcPts val="0"/>
              </a:spcAft>
            </a:pPr>
            <a:endParaRPr lang="en-US" sz="4400" spc="-151" dirty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  <a:p>
            <a:pPr marL="0" marR="0" algn="ctr">
              <a:lnSpc>
                <a:spcPts val="4872"/>
              </a:lnSpc>
              <a:spcBef>
                <a:spcPts val="1223"/>
              </a:spcBef>
              <a:spcAft>
                <a:spcPts val="0"/>
              </a:spcAft>
            </a:pPr>
            <a:r>
              <a:rPr lang="en-US" sz="4400" spc="-149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B</a:t>
            </a:r>
            <a:r>
              <a:rPr sz="4400" spc="-149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ấm</a:t>
            </a:r>
            <a:r>
              <a:rPr lang="en-US" sz="4400" spc="-149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:</a:t>
            </a:r>
          </a:p>
          <a:p>
            <a:pPr marL="0" marR="0" algn="ctr">
              <a:lnSpc>
                <a:spcPts val="4872"/>
              </a:lnSpc>
              <a:spcBef>
                <a:spcPts val="1223"/>
              </a:spcBef>
              <a:spcAft>
                <a:spcPts val="0"/>
              </a:spcAft>
            </a:pPr>
            <a:r>
              <a:rPr lang="en-US" sz="4000" b="1" spc="-149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Đồng</a:t>
            </a:r>
            <a:r>
              <a:rPr lang="en-US" sz="4000" b="1" spc="-149" dirty="0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 ý </a:t>
            </a:r>
            <a:r>
              <a:rPr lang="en-US" sz="4000" b="1" spc="-149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và</a:t>
            </a:r>
            <a:r>
              <a:rPr lang="en-US" sz="4000" b="1" spc="-149" dirty="0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000" b="1" spc="-149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tiếp</a:t>
            </a:r>
            <a:r>
              <a:rPr lang="en-US" sz="4000" b="1" spc="-149" dirty="0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000" b="1" spc="-149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tục</a:t>
            </a:r>
            <a:endParaRPr sz="4000" b="1" spc="-150" dirty="0">
              <a:solidFill>
                <a:srgbClr val="FF0000"/>
              </a:solidFill>
              <a:latin typeface="IEBGLF+TimesNewRomanPS-BoldMT"/>
              <a:cs typeface="IEBGLF+TimesNewRomanPS-BoldMT"/>
            </a:endParaRPr>
          </a:p>
        </p:txBody>
      </p:sp>
      <p:pic>
        <p:nvPicPr>
          <p:cNvPr id="10242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088"/>
            <a:ext cx="7162601" cy="688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616280" y="1317873"/>
            <a:ext cx="3336796" cy="39113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sz="4400" spc="100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Tải</a:t>
            </a:r>
            <a:r>
              <a:rPr sz="4400" spc="104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2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ảnh</a:t>
            </a:r>
            <a:r>
              <a:rPr sz="4400" spc="101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chân</a:t>
            </a:r>
            <a:r>
              <a:rPr sz="4400" spc="100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3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dung</a:t>
            </a:r>
            <a:r>
              <a:rPr sz="4400" spc="95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99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4*6</a:t>
            </a:r>
          </a:p>
          <a:p>
            <a:pPr marL="0" marR="0">
              <a:lnSpc>
                <a:spcPts val="4872"/>
              </a:lnSpc>
              <a:spcBef>
                <a:spcPts val="1127"/>
              </a:spcBef>
              <a:spcAft>
                <a:spcPts val="0"/>
              </a:spcAft>
            </a:pPr>
            <a:r>
              <a:rPr sz="4400" spc="103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đúng</a:t>
            </a:r>
            <a:r>
              <a:rPr sz="4400" spc="98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3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quy</a:t>
            </a:r>
            <a:r>
              <a:rPr sz="4400" spc="98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3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định</a:t>
            </a:r>
            <a:r>
              <a:rPr sz="4400" spc="99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0" dirty="0" err="1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và</a:t>
            </a:r>
            <a:r>
              <a:rPr sz="4400" spc="100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Trang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thông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tin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hộ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chiếu</a:t>
            </a:r>
            <a:endParaRPr sz="4400" spc="99" dirty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</p:txBody>
      </p:sp>
      <p:pic>
        <p:nvPicPr>
          <p:cNvPr id="11266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44624"/>
            <a:ext cx="8126413" cy="6729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192344" y="948878"/>
            <a:ext cx="2736304" cy="53604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376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trú</a:t>
            </a:r>
            <a:endParaRPr lang="en-US" sz="3400" spc="98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algn="just">
              <a:lnSpc>
                <a:spcPts val="3765"/>
              </a:lnSpc>
              <a:spcBef>
                <a:spcPts val="0"/>
              </a:spcBef>
              <a:spcAft>
                <a:spcPts val="0"/>
              </a:spcAft>
            </a:pPr>
            <a:endParaRPr lang="en-US" sz="3400" spc="98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algn="just">
              <a:lnSpc>
                <a:spcPts val="376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ắt</a:t>
            </a:r>
            <a:r>
              <a:rPr sz="3400" spc="104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buộc</a:t>
            </a:r>
            <a:r>
              <a:rPr sz="3400" spc="104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97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sz="3400" spc="103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102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sz="3400" spc="9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1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10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tin</a:t>
            </a:r>
            <a:r>
              <a:rPr sz="3400" spc="9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104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sz="3400" spc="96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đánh</a:t>
            </a:r>
            <a:r>
              <a:rPr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sz="3400" spc="97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102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(*)</a:t>
            </a:r>
            <a:endParaRPr sz="3400" spc="102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3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37" y="19833"/>
            <a:ext cx="8202885" cy="680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ight Brace 5"/>
          <p:cNvSpPr/>
          <p:nvPr/>
        </p:nvSpPr>
        <p:spPr>
          <a:xfrm>
            <a:off x="8472264" y="980728"/>
            <a:ext cx="571500" cy="5184575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8616280" y="836712"/>
            <a:ext cx="3384376" cy="4667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marR="0" algn="just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algn="just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endParaRPr lang="en-US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algn="just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endParaRPr lang="en-US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ts val="2768"/>
              </a:lnSpc>
            </a:pPr>
            <a:r>
              <a:rPr lang="vi-VN" sz="3600" spc="98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Chú ý: bắt</a:t>
            </a:r>
            <a:r>
              <a:rPr lang="vi-VN" sz="3600" spc="10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98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buộc</a:t>
            </a:r>
            <a:r>
              <a:rPr lang="vi-VN" sz="3600" spc="10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98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nhập </a:t>
            </a:r>
            <a:r>
              <a:rPr lang="vi-VN" sz="3600" spc="97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vi-VN" sz="3600" spc="103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102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vi-VN" sz="3600" spc="95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vi-VN" sz="3600" spc="98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105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tin</a:t>
            </a:r>
            <a:r>
              <a:rPr lang="vi-VN" sz="3600" spc="9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10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vi-VN" sz="3600" spc="96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98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đánh </a:t>
            </a:r>
            <a:r>
              <a:rPr lang="vi-VN" sz="3600" spc="99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vi-VN" sz="3600" spc="97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102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(*)</a:t>
            </a:r>
          </a:p>
          <a:p>
            <a:pPr marL="0" marR="0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500" dirty="0" smtClean="0">
                <a:solidFill>
                  <a:srgbClr val="0070C0"/>
                </a:solidFill>
                <a:latin typeface="SEPHBK+TimesNewRomanPSMT"/>
                <a:cs typeface="SEPHBK+TimesNewRomanPSMT"/>
              </a:rPr>
              <a:t> </a:t>
            </a:r>
            <a:endParaRPr sz="2500" spc="100" dirty="0">
              <a:solidFill>
                <a:srgbClr val="0070C0"/>
              </a:solidFill>
              <a:latin typeface="SEPHBK+TimesNewRomanPSMT"/>
              <a:cs typeface="SEPHBK+TimesNewRomanPSMT"/>
            </a:endParaRPr>
          </a:p>
        </p:txBody>
      </p:sp>
      <p:pic>
        <p:nvPicPr>
          <p:cNvPr id="1026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3" y="0"/>
            <a:ext cx="7764463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ight Brace 8"/>
          <p:cNvSpPr/>
          <p:nvPr/>
        </p:nvSpPr>
        <p:spPr>
          <a:xfrm>
            <a:off x="8044780" y="476672"/>
            <a:ext cx="571500" cy="5400600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8184232" y="620688"/>
            <a:ext cx="3528392" cy="12618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spcBef>
                <a:spcPts val="1200"/>
              </a:spcBef>
              <a:spcAft>
                <a:spcPts val="1200"/>
              </a:spcAft>
            </a:pP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marR="0" algn="ctr">
              <a:spcAft>
                <a:spcPts val="1200"/>
              </a:spcAft>
            </a:pP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XNC –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tỉnh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Tháp</a:t>
            </a:r>
            <a:endParaRPr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0"/>
            <a:ext cx="77454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object 5"/>
          <p:cNvSpPr txBox="1"/>
          <p:nvPr/>
        </p:nvSpPr>
        <p:spPr>
          <a:xfrm>
            <a:off x="8328248" y="4077072"/>
            <a:ext cx="3384376" cy="8856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2214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marR="0" algn="ctr">
              <a:lnSpc>
                <a:spcPts val="2214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bưu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3071664" y="2564904"/>
            <a:ext cx="5544616" cy="158417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3071665" y="1412776"/>
            <a:ext cx="5112567" cy="14401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554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400256" y="620687"/>
            <a:ext cx="3611991" cy="43088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Tải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NA5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tin (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NNN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marR="0" algn="just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Tải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Hộ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CCCD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tờ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hôn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,…)</a:t>
            </a:r>
          </a:p>
          <a:p>
            <a:pPr marL="0" marR="0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endParaRPr sz="2500" spc="101" dirty="0">
              <a:solidFill>
                <a:srgbClr val="0070C0"/>
              </a:solidFill>
              <a:latin typeface="SEPHBK+TimesNewRomanPSMT"/>
              <a:cs typeface="SEPHBK+TimesNewRomanPSMT"/>
            </a:endParaRPr>
          </a:p>
        </p:txBody>
      </p:sp>
      <p:pic>
        <p:nvPicPr>
          <p:cNvPr id="3076" name="Picture 4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8348"/>
            <a:ext cx="8052276" cy="6896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544272" y="5027692"/>
            <a:ext cx="33123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tin,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tục</a:t>
            </a:r>
            <a:endParaRPr lang="en-US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7968208" y="5877272"/>
            <a:ext cx="48069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299833" y="1199330"/>
            <a:ext cx="5727854" cy="25391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4429"/>
              </a:lnSpc>
              <a:spcBef>
                <a:spcPts val="0"/>
              </a:spcBef>
              <a:spcAft>
                <a:spcPts val="0"/>
              </a:spcAft>
            </a:pPr>
            <a:r>
              <a:rPr sz="4000" spc="99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Thông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4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tin</a:t>
            </a:r>
            <a:r>
              <a:rPr sz="4000" spc="95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bạn</a:t>
            </a:r>
            <a:r>
              <a:rPr sz="4000" spc="98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đã</a:t>
            </a:r>
            <a:r>
              <a:rPr sz="4000" spc="99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nhập</a:t>
            </a:r>
          </a:p>
          <a:p>
            <a:pPr marL="0" marR="0" algn="just">
              <a:lnSpc>
                <a:spcPts val="3791"/>
              </a:lnSpc>
              <a:spcBef>
                <a:spcPts val="0"/>
              </a:spcBef>
              <a:spcAft>
                <a:spcPts val="0"/>
              </a:spcAft>
            </a:pPr>
            <a:r>
              <a:rPr sz="4000" spc="105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sẽ</a:t>
            </a:r>
            <a:r>
              <a:rPr sz="4000" spc="94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hiển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3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thị</a:t>
            </a:r>
            <a:r>
              <a:rPr sz="4000" spc="97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lại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4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một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lần</a:t>
            </a:r>
          </a:p>
          <a:p>
            <a:pPr marL="0" marR="0" algn="just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nữa, </a:t>
            </a:r>
            <a:r>
              <a:rPr sz="4000" spc="99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kéo</a:t>
            </a:r>
            <a:r>
              <a:rPr sz="4000" spc="102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xuống</a:t>
            </a:r>
            <a:r>
              <a:rPr sz="4000" spc="102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cuối</a:t>
            </a:r>
          </a:p>
          <a:p>
            <a:pPr marL="0" marR="0" algn="just">
              <a:lnSpc>
                <a:spcPts val="3791"/>
              </a:lnSpc>
              <a:spcBef>
                <a:spcPts val="0"/>
              </a:spcBef>
              <a:spcAft>
                <a:spcPts val="0"/>
              </a:spcAft>
            </a:pPr>
            <a:r>
              <a:rPr sz="4000" spc="102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trang</a:t>
            </a:r>
            <a:r>
              <a:rPr sz="4000" spc="98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nhập</a:t>
            </a:r>
            <a:r>
              <a:rPr sz="4000" spc="98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5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mã</a:t>
            </a:r>
            <a:r>
              <a:rPr sz="4000" spc="94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xác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nhận</a:t>
            </a:r>
          </a:p>
          <a:p>
            <a:pPr marL="0" marR="0" algn="just">
              <a:lnSpc>
                <a:spcPts val="3912"/>
              </a:lnSpc>
              <a:spcBef>
                <a:spcPts val="0"/>
              </a:spcBef>
              <a:spcAft>
                <a:spcPts val="0"/>
              </a:spcAft>
            </a:pP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và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chọn</a:t>
            </a:r>
            <a:r>
              <a:rPr sz="4000" spc="98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"Nộp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hồ</a:t>
            </a:r>
            <a:r>
              <a:rPr sz="4000" spc="99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2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sơ”</a:t>
            </a:r>
          </a:p>
        </p:txBody>
      </p:sp>
      <p:pic>
        <p:nvPicPr>
          <p:cNvPr id="4098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22"/>
            <a:ext cx="5885696" cy="6796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93724" y="1220666"/>
            <a:ext cx="7529587" cy="600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429"/>
              </a:lnSpc>
              <a:spcBef>
                <a:spcPts val="0"/>
              </a:spcBef>
              <a:spcAft>
                <a:spcPts val="0"/>
              </a:spcAft>
            </a:pPr>
            <a:r>
              <a:rPr sz="4000" spc="47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Bước</a:t>
            </a:r>
            <a:r>
              <a:rPr sz="4000" spc="52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 </a:t>
            </a:r>
            <a:r>
              <a:rPr sz="4000" spc="50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1:</a:t>
            </a:r>
            <a:r>
              <a:rPr sz="4000" spc="55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 </a:t>
            </a:r>
            <a:r>
              <a:rPr sz="4000" spc="49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Chuẩn</a:t>
            </a:r>
            <a:r>
              <a:rPr sz="4000" spc="54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 </a:t>
            </a:r>
            <a:r>
              <a:rPr sz="4000" spc="51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bị</a:t>
            </a:r>
            <a:r>
              <a:rPr sz="4000" spc="50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 ảnh</a:t>
            </a:r>
            <a:r>
              <a:rPr sz="4000" spc="52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 </a:t>
            </a:r>
            <a:r>
              <a:rPr sz="4000" spc="51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chân</a:t>
            </a:r>
            <a:r>
              <a:rPr sz="4000" spc="48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 </a:t>
            </a:r>
            <a:r>
              <a:rPr sz="4000" spc="51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dung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93724" y="2320701"/>
            <a:ext cx="6985635" cy="24821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28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262626"/>
                </a:solidFill>
                <a:latin typeface="DOKMHE+ArialMT"/>
                <a:cs typeface="DOKMHE+ArialMT"/>
              </a:rPr>
              <a:t>•</a:t>
            </a:r>
            <a:r>
              <a:rPr sz="2800" spc="550" dirty="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Kích cỡ 4*6, phông ảnh nền trắng.</a:t>
            </a:r>
          </a:p>
          <a:p>
            <a:pPr marL="0" marR="0">
              <a:lnSpc>
                <a:spcPts val="3128"/>
              </a:lnSpc>
              <a:spcBef>
                <a:spcPts val="2259"/>
              </a:spcBef>
              <a:spcAft>
                <a:spcPts val="0"/>
              </a:spcAft>
            </a:pPr>
            <a:r>
              <a:rPr sz="2800" dirty="0">
                <a:solidFill>
                  <a:srgbClr val="262626"/>
                </a:solidFill>
                <a:latin typeface="DOKMHE+ArialMT"/>
                <a:cs typeface="DOKMHE+ArialMT"/>
              </a:rPr>
              <a:t>•</a:t>
            </a:r>
            <a:r>
              <a:rPr sz="2800" spc="550" dirty="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Ảnh chụp mới không quá 06 tháng.</a:t>
            </a:r>
          </a:p>
          <a:p>
            <a:pPr marL="0" marR="0">
              <a:lnSpc>
                <a:spcPts val="3128"/>
              </a:lnSpc>
              <a:spcBef>
                <a:spcPts val="2163"/>
              </a:spcBef>
              <a:spcAft>
                <a:spcPts val="0"/>
              </a:spcAft>
            </a:pPr>
            <a:r>
              <a:rPr sz="2800" dirty="0">
                <a:solidFill>
                  <a:srgbClr val="262626"/>
                </a:solidFill>
                <a:latin typeface="DOKMHE+ArialMT"/>
                <a:cs typeface="DOKMHE+ArialMT"/>
              </a:rPr>
              <a:t>•</a:t>
            </a:r>
            <a:r>
              <a:rPr sz="2800" spc="550" dirty="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Mặt nhìn thẳng, đầu để trần, rõ mặt, rõ hai tai.</a:t>
            </a:r>
          </a:p>
          <a:p>
            <a:pPr marL="0" marR="0">
              <a:lnSpc>
                <a:spcPts val="3128"/>
              </a:lnSpc>
              <a:spcBef>
                <a:spcPts val="2259"/>
              </a:spcBef>
              <a:spcAft>
                <a:spcPts val="0"/>
              </a:spcAft>
            </a:pPr>
            <a:r>
              <a:rPr sz="2800" dirty="0">
                <a:solidFill>
                  <a:srgbClr val="262626"/>
                </a:solidFill>
                <a:latin typeface="DOKMHE+ArialMT"/>
                <a:cs typeface="DOKMHE+ArialMT"/>
              </a:rPr>
              <a:t>•</a:t>
            </a:r>
            <a:r>
              <a:rPr sz="2800" spc="550" dirty="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Không đeo kính.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93724" y="5051708"/>
            <a:ext cx="3180588" cy="4369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28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262626"/>
                </a:solidFill>
                <a:latin typeface="DOKMHE+ArialMT"/>
                <a:cs typeface="DOKMHE+ArialMT"/>
              </a:rPr>
              <a:t>•</a:t>
            </a:r>
            <a:r>
              <a:rPr sz="2800" spc="550" dirty="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sz="2800" spc="-24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Trang</a:t>
            </a:r>
            <a:r>
              <a:rPr sz="2800" spc="25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 </a:t>
            </a:r>
            <a:r>
              <a:rPr sz="2800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phục lịch sự.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93724" y="5727304"/>
            <a:ext cx="8447088" cy="4318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00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C00000"/>
                </a:solidFill>
                <a:latin typeface="ESDCJP+TimesNewRomanPSMT"/>
                <a:cs typeface="ESDCJP+TimesNewRomanPSMT"/>
              </a:rPr>
              <a:t>Lưu ý: Không chụp ảnh bằng camera trước của điện thoại.</a:t>
            </a:r>
          </a:p>
        </p:txBody>
      </p:sp>
      <p:pic>
        <p:nvPicPr>
          <p:cNvPr id="6146" name="Picture 2" descr="C:\Users\KHUONG\Desktop\hinh ho chieu\juan tien en\IMG_1456_P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439" y="1220666"/>
            <a:ext cx="2211908" cy="2949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81964" y="2344948"/>
            <a:ext cx="3930660" cy="19481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543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Thao</a:t>
            </a:r>
            <a:r>
              <a:rPr sz="3200" spc="949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tác</a:t>
            </a:r>
            <a:r>
              <a:rPr sz="3200" spc="956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nộp</a:t>
            </a:r>
            <a:r>
              <a:rPr sz="3200" spc="946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hồ</a:t>
            </a:r>
            <a:r>
              <a:rPr sz="3200" spc="955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sơ</a:t>
            </a:r>
          </a:p>
          <a:p>
            <a:pPr marL="0" marR="0">
              <a:lnSpc>
                <a:spcPts val="3543"/>
              </a:lnSpc>
              <a:spcBef>
                <a:spcPts val="298"/>
              </a:spcBef>
              <a:spcAft>
                <a:spcPts val="0"/>
              </a:spcAft>
            </a:pP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đã</a:t>
            </a:r>
            <a:r>
              <a:rPr sz="3200" spc="127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hoàn</a:t>
            </a:r>
            <a:r>
              <a:rPr sz="3200" spc="117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tất,</a:t>
            </a:r>
            <a:r>
              <a:rPr sz="3200" spc="125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mã</a:t>
            </a:r>
            <a:r>
              <a:rPr sz="3200" spc="126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số</a:t>
            </a:r>
            <a:r>
              <a:rPr sz="3200" spc="117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hồ</a:t>
            </a:r>
          </a:p>
          <a:p>
            <a:pPr marL="0" marR="0">
              <a:lnSpc>
                <a:spcPts val="3543"/>
              </a:lnSpc>
              <a:spcBef>
                <a:spcPts val="394"/>
              </a:spcBef>
              <a:spcAft>
                <a:spcPts val="0"/>
              </a:spcAft>
            </a:pP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sơ</a:t>
            </a:r>
            <a:r>
              <a:rPr sz="3200" spc="1096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sẽ</a:t>
            </a:r>
            <a:r>
              <a:rPr sz="3200" spc="1097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được</a:t>
            </a:r>
            <a:r>
              <a:rPr sz="3200" spc="11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gửi</a:t>
            </a:r>
            <a:r>
              <a:rPr sz="3200" spc="1095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qua</a:t>
            </a:r>
          </a:p>
          <a:p>
            <a:pPr marL="0" marR="0">
              <a:lnSpc>
                <a:spcPts val="3543"/>
              </a:lnSpc>
              <a:spcBef>
                <a:spcPts val="272"/>
              </a:spcBef>
              <a:spcAft>
                <a:spcPts val="0"/>
              </a:spcAft>
            </a:pP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tin nhắn điện thoại</a:t>
            </a:r>
          </a:p>
        </p:txBody>
      </p:sp>
      <p:pic>
        <p:nvPicPr>
          <p:cNvPr id="5123" name="Picture 3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94717"/>
            <a:ext cx="7143598" cy="664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94360" y="2850555"/>
            <a:ext cx="4061480" cy="8463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6644"/>
              </a:lnSpc>
              <a:spcBef>
                <a:spcPts val="0"/>
              </a:spcBef>
              <a:spcAft>
                <a:spcPts val="0"/>
              </a:spcAft>
            </a:pPr>
            <a:r>
              <a:rPr sz="6000" spc="100" dirty="0">
                <a:solidFill>
                  <a:schemeClr val="accent6">
                    <a:lumMod val="75000"/>
                  </a:schemeClr>
                </a:solidFill>
                <a:latin typeface="IEBGLF+TimesNewRomanPS-BoldMT"/>
                <a:cs typeface="IEBGLF+TimesNewRomanPS-BoldMT"/>
              </a:rPr>
              <a:t>Thank </a:t>
            </a:r>
            <a:r>
              <a:rPr sz="6000" spc="98" dirty="0" smtClean="0">
                <a:solidFill>
                  <a:schemeClr val="accent6">
                    <a:lumMod val="75000"/>
                  </a:schemeClr>
                </a:solidFill>
                <a:latin typeface="IEBGLF+TimesNewRomanPS-BoldMT"/>
                <a:cs typeface="IEBGLF+TimesNewRomanPS-BoldMT"/>
              </a:rPr>
              <a:t>you</a:t>
            </a:r>
            <a:r>
              <a:rPr lang="en-US" sz="6000" spc="98" dirty="0" smtClean="0">
                <a:solidFill>
                  <a:schemeClr val="accent6">
                    <a:lumMod val="75000"/>
                  </a:schemeClr>
                </a:solidFill>
                <a:latin typeface="IEBGLF+TimesNewRomanPS-BoldMT"/>
                <a:cs typeface="IEBGLF+TimesNewRomanPS-BoldMT"/>
              </a:rPr>
              <a:t>!</a:t>
            </a:r>
            <a:endParaRPr sz="6000" spc="98" dirty="0">
              <a:solidFill>
                <a:schemeClr val="accent6">
                  <a:lumMod val="75000"/>
                </a:schemeClr>
              </a:solidFill>
              <a:latin typeface="IEBGLF+TimesNewRomanPS-BoldMT"/>
              <a:cs typeface="IEBGLF+TimesNewRomanPS-Bold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5361" y="4261667"/>
            <a:ext cx="10196468" cy="19236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543"/>
              </a:lnSpc>
              <a:spcBef>
                <a:spcPts val="0"/>
              </a:spcBef>
              <a:spcAft>
                <a:spcPts val="0"/>
              </a:spcAft>
            </a:pPr>
            <a:r>
              <a:rPr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Mọi thắc mắc xin </a:t>
            </a:r>
            <a:r>
              <a:rPr sz="3000" b="1" dirty="0" err="1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000" b="1" dirty="0" err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marR="0">
              <a:lnSpc>
                <a:spcPts val="3543"/>
              </a:lnSpc>
              <a:spcBef>
                <a:spcPts val="0"/>
              </a:spcBef>
              <a:spcAft>
                <a:spcPts val="0"/>
              </a:spcAft>
            </a:pPr>
            <a:r>
              <a:rPr sz="3000" b="1" dirty="0" err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Phòng</a:t>
            </a:r>
            <a:r>
              <a:rPr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Quản lý xuất </a:t>
            </a:r>
            <a:r>
              <a:rPr sz="3000" b="1" dirty="0" err="1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000" b="1" dirty="0" err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Công an tỉnh Đồng</a:t>
            </a:r>
            <a:r>
              <a:rPr sz="3000" b="1" spc="-55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Tháp</a:t>
            </a:r>
          </a:p>
          <a:p>
            <a:pPr>
              <a:lnSpc>
                <a:spcPts val="3986"/>
              </a:lnSpc>
            </a:pPr>
            <a:r>
              <a:rPr lang="vi-VN"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Số 16, đường Võ Trường Toản, P1, TP. Cao Lãnh, Đồng Tháp</a:t>
            </a:r>
          </a:p>
          <a:p>
            <a:r>
              <a:rPr lang="en-US"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vi-VN" sz="3000" b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ố </a:t>
            </a:r>
            <a:r>
              <a:rPr lang="vi-VN"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điện </a:t>
            </a:r>
            <a:r>
              <a:rPr lang="vi-VN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: 0693.620108</a:t>
            </a:r>
            <a:endParaRPr sz="3000" b="1" dirty="0">
              <a:solidFill>
                <a:srgbClr val="5C7D4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93202" y="508760"/>
            <a:ext cx="7665920" cy="14848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983"/>
              </a:lnSpc>
              <a:spcBef>
                <a:spcPts val="0"/>
              </a:spcBef>
              <a:spcAft>
                <a:spcPts val="0"/>
              </a:spcAft>
            </a:pPr>
            <a:r>
              <a:rPr sz="4500" spc="97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Bước</a:t>
            </a:r>
            <a:r>
              <a:rPr sz="4500" spc="107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100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2:</a:t>
            </a:r>
            <a:r>
              <a:rPr sz="4500" spc="102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99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Đăng</a:t>
            </a:r>
            <a:r>
              <a:rPr sz="4500" spc="102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98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nhập</a:t>
            </a:r>
            <a:r>
              <a:rPr sz="4500" spc="101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102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tài</a:t>
            </a:r>
            <a:r>
              <a:rPr sz="4500" spc="96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98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khoản</a:t>
            </a:r>
          </a:p>
          <a:p>
            <a:pPr marL="0" marR="0">
              <a:lnSpc>
                <a:spcPts val="4983"/>
              </a:lnSpc>
              <a:spcBef>
                <a:spcPts val="1424"/>
              </a:spcBef>
              <a:spcAft>
                <a:spcPts val="0"/>
              </a:spcAft>
            </a:pPr>
            <a:r>
              <a:rPr sz="4500" spc="101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Dịch</a:t>
            </a:r>
            <a:r>
              <a:rPr sz="4500" spc="96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100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vụ</a:t>
            </a:r>
            <a:r>
              <a:rPr sz="4500" spc="98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99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công</a:t>
            </a:r>
            <a:r>
              <a:rPr sz="4500" spc="103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98" dirty="0" err="1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bằng</a:t>
            </a:r>
            <a:r>
              <a:rPr sz="4500" spc="27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100" dirty="0" smtClean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VNEID</a:t>
            </a:r>
            <a:endParaRPr sz="4500" spc="100" dirty="0">
              <a:solidFill>
                <a:srgbClr val="000000"/>
              </a:solidFill>
              <a:latin typeface="PJCJFJ+TimesNewRomanPS-BoldMT"/>
              <a:cs typeface="PJCJFJ+TimesNewRomanPS-Bold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4305" y="4930626"/>
            <a:ext cx="10315262" cy="5514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318"/>
              </a:lnSpc>
              <a:spcBef>
                <a:spcPts val="0"/>
              </a:spcBef>
              <a:spcAft>
                <a:spcPts val="0"/>
              </a:spcAft>
            </a:pPr>
            <a:r>
              <a:rPr sz="3900" spc="101" dirty="0">
                <a:solidFill>
                  <a:srgbClr val="FF0000"/>
                </a:solidFill>
                <a:latin typeface="RAWVEJ+TimesNewRomanPS-BoldMT"/>
                <a:cs typeface="RAWVEJ+TimesNewRomanPS-BoldMT"/>
              </a:rPr>
              <a:t>CHÚ</a:t>
            </a:r>
            <a:r>
              <a:rPr sz="3900" spc="96" dirty="0">
                <a:solidFill>
                  <a:srgbClr val="FF0000"/>
                </a:solidFill>
                <a:latin typeface="RAWVEJ+TimesNewRomanPS-BoldMT"/>
                <a:cs typeface="RAWVEJ+TimesNewRomanPS-BoldMT"/>
              </a:rPr>
              <a:t> Ý:</a:t>
            </a:r>
            <a:r>
              <a:rPr sz="3900" spc="104" dirty="0">
                <a:solidFill>
                  <a:srgbClr val="FF000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99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Người</a:t>
            </a:r>
            <a:r>
              <a:rPr sz="3900" spc="10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2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nộp</a:t>
            </a:r>
            <a:r>
              <a:rPr sz="3900" spc="10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5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hồ</a:t>
            </a:r>
            <a:r>
              <a:rPr sz="3900" spc="9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95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sơ</a:t>
            </a:r>
            <a:r>
              <a:rPr sz="3900" spc="108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2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bắt</a:t>
            </a:r>
            <a:r>
              <a:rPr sz="3900" spc="100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3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buộc</a:t>
            </a:r>
            <a:r>
              <a:rPr sz="3900" spc="92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3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phải</a:t>
            </a:r>
            <a:r>
              <a:rPr sz="3900" spc="102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9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có</a:t>
            </a:r>
            <a:r>
              <a:rPr sz="3900" spc="105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1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tài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54305" y="5578698"/>
            <a:ext cx="11611925" cy="5866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318"/>
              </a:lnSpc>
              <a:spcBef>
                <a:spcPts val="0"/>
              </a:spcBef>
              <a:spcAft>
                <a:spcPts val="0"/>
              </a:spcAft>
            </a:pPr>
            <a:r>
              <a:rPr sz="3900" spc="102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khoản</a:t>
            </a:r>
            <a:r>
              <a:rPr sz="3900" spc="36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97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VNEID</a:t>
            </a:r>
            <a:r>
              <a:rPr sz="3900" spc="96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5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đã</a:t>
            </a:r>
            <a:r>
              <a:rPr sz="3900" spc="9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3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được</a:t>
            </a:r>
            <a:r>
              <a:rPr sz="3900" spc="90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1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kích</a:t>
            </a:r>
            <a:r>
              <a:rPr sz="3900" spc="10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1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hoạt</a:t>
            </a:r>
            <a:r>
              <a:rPr sz="3900" spc="103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định</a:t>
            </a:r>
            <a:r>
              <a:rPr sz="3900" spc="102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3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danh</a:t>
            </a:r>
            <a:r>
              <a:rPr sz="3900" spc="10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1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điện</a:t>
            </a:r>
            <a:r>
              <a:rPr sz="3900" spc="10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1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tử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951984" y="3421294"/>
            <a:ext cx="5760640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654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800" spc="101" dirty="0" smtClean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 </a:t>
            </a:r>
            <a:r>
              <a:rPr sz="4800" spc="101" dirty="0" err="1" smtClean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Vào</a:t>
            </a:r>
            <a:r>
              <a:rPr sz="4800" spc="100" dirty="0" smtClean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</a:t>
            </a:r>
            <a:r>
              <a:rPr sz="4800" spc="99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Google</a:t>
            </a:r>
            <a:r>
              <a:rPr sz="4800" spc="94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</a:t>
            </a:r>
            <a:r>
              <a:rPr sz="4800" spc="102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nhập: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735960" y="4078908"/>
            <a:ext cx="6192688" cy="4881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654"/>
              </a:lnSpc>
              <a:spcBef>
                <a:spcPts val="0"/>
              </a:spcBef>
              <a:spcAft>
                <a:spcPts val="0"/>
              </a:spcAft>
            </a:pPr>
            <a:r>
              <a:rPr sz="4400" spc="100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“Dịch</a:t>
            </a:r>
            <a:r>
              <a:rPr sz="4400" spc="101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</a:t>
            </a:r>
            <a:r>
              <a:rPr sz="4400" spc="100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vụ</a:t>
            </a:r>
            <a:r>
              <a:rPr sz="4400" spc="102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</a:t>
            </a:r>
            <a:r>
              <a:rPr sz="4400" spc="101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công</a:t>
            </a:r>
            <a:r>
              <a:rPr sz="4400" spc="97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</a:t>
            </a:r>
            <a:r>
              <a:rPr sz="4400" spc="101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quốc</a:t>
            </a:r>
            <a:r>
              <a:rPr sz="4400" spc="97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</a:t>
            </a:r>
            <a:r>
              <a:rPr sz="4400" spc="99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gia”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2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6" y="0"/>
            <a:ext cx="12277492" cy="691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443"/>
            <a:ext cx="12192000" cy="694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597"/>
            <a:ext cx="12191999" cy="701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5"/>
            <a:ext cx="12192000" cy="686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486</TotalTime>
  <Words>491</Words>
  <Application>Microsoft Office PowerPoint</Application>
  <PresentationFormat>Custom</PresentationFormat>
  <Paragraphs>65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6" baseType="lpstr">
      <vt:lpstr>Arial</vt:lpstr>
      <vt:lpstr>Tahoma</vt:lpstr>
      <vt:lpstr>DOKMHE+ArialMT</vt:lpstr>
      <vt:lpstr>SEPHBK+TimesNewRomanPSMT</vt:lpstr>
      <vt:lpstr>OJSKVT+TimesNewRomanPS-BoldMT</vt:lpstr>
      <vt:lpstr>PJCJFJ+TimesNewRomanPS-BoldMT</vt:lpstr>
      <vt:lpstr>FDRDSO+TimesNewRomanPS-BoldMT</vt:lpstr>
      <vt:lpstr>JKPMDW+TimesNewRomanPS-BoldMT</vt:lpstr>
      <vt:lpstr>ESDCJP+TimesNewRomanPSMT</vt:lpstr>
      <vt:lpstr>RODQMT+TimesNewRomanPS-BoldMT</vt:lpstr>
      <vt:lpstr>Times New Roman</vt:lpstr>
      <vt:lpstr>Calibri</vt:lpstr>
      <vt:lpstr>RAWVEJ+TimesNewRomanPS-BoldMT</vt:lpstr>
      <vt:lpstr>IEBGLF+TimesNewRomanPS-BoldMT</vt:lpstr>
      <vt:lpstr>Theme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PowerPoint</dc:title>
  <dc:creator>doc2pdf</dc:creator>
  <cp:lastModifiedBy>pa08</cp:lastModifiedBy>
  <cp:revision>36</cp:revision>
  <dcterms:modified xsi:type="dcterms:W3CDTF">2024-08-05T10:12:56Z</dcterms:modified>
</cp:coreProperties>
</file>