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76" r:id="rId22"/>
  </p:sldIdLst>
  <p:sldSz cx="12192000" cy="6858000"/>
  <p:notesSz cx="12192000" cy="6858000"/>
  <p:embeddedFontLst>
    <p:embeddedFont>
      <p:font typeface="DVGHSV+TimesNewRomanPS-BoldMT"/>
      <p:regular r:id="rId23"/>
    </p:embeddedFont>
    <p:embeddedFont>
      <p:font typeface="WAJKFL+TimesNewRomanPS-BoldMT"/>
      <p:regular r:id="rId24"/>
    </p:embeddedFont>
    <p:embeddedFont>
      <p:font typeface="BBPHVA+TimesNewRomanPS-BoldMT"/>
      <p:regular r:id="rId25"/>
    </p:embeddedFont>
    <p:embeddedFont>
      <p:font typeface="SGSHLF+TimesNewRomanPS-BoldMT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HQWAOF+TimesNewRomanPS-BoldMT"/>
      <p:regular r:id="rId31"/>
    </p:embeddedFont>
    <p:embeddedFont>
      <p:font typeface="OCAIVM+TimesNewRomanPS-BoldMT"/>
      <p:regular r:id="rId32"/>
    </p:embeddedFont>
    <p:embeddedFont>
      <p:font typeface="OOCHUM+TimesNewRomanPS-BoldMT"/>
      <p:regular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56" y="-90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8/7/2024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8/7/2024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434528" y="1275656"/>
            <a:ext cx="9873183" cy="713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315"/>
              </a:lnSpc>
              <a:spcBef>
                <a:spcPts val="0"/>
              </a:spcBef>
              <a:spcAft>
                <a:spcPts val="0"/>
              </a:spcAft>
            </a:pPr>
            <a:r>
              <a:rPr sz="4800" dirty="0">
                <a:solidFill>
                  <a:srgbClr val="0070C0"/>
                </a:solidFill>
                <a:latin typeface="DVGHSV+TimesNewRomanPS-BoldMT"/>
                <a:cs typeface="DVGHSV+TimesNewRomanPS-BoldMT"/>
              </a:rPr>
              <a:t>HƯỚNG DẪN</a:t>
            </a:r>
            <a:r>
              <a:rPr sz="4800" spc="-86" dirty="0">
                <a:solidFill>
                  <a:srgbClr val="0070C0"/>
                </a:solidFill>
                <a:latin typeface="DVGHSV+TimesNewRomanPS-BoldMT"/>
                <a:cs typeface="DVGHSV+TimesNewRomanPS-BoldMT"/>
              </a:rPr>
              <a:t> </a:t>
            </a:r>
            <a:r>
              <a:rPr sz="4800" dirty="0">
                <a:solidFill>
                  <a:srgbClr val="0070C0"/>
                </a:solidFill>
                <a:latin typeface="DVGHSV+TimesNewRomanPS-BoldMT"/>
                <a:cs typeface="DVGHSV+TimesNewRomanPS-BoldMT"/>
              </a:rPr>
              <a:t>THANH</a:t>
            </a:r>
            <a:r>
              <a:rPr sz="4800" spc="-85" dirty="0">
                <a:solidFill>
                  <a:srgbClr val="0070C0"/>
                </a:solidFill>
                <a:latin typeface="DVGHSV+TimesNewRomanPS-BoldMT"/>
                <a:cs typeface="DVGHSV+TimesNewRomanPS-BoldMT"/>
              </a:rPr>
              <a:t> </a:t>
            </a:r>
            <a:r>
              <a:rPr sz="4800" spc="-29" dirty="0">
                <a:solidFill>
                  <a:srgbClr val="0070C0"/>
                </a:solidFill>
                <a:latin typeface="DVGHSV+TimesNewRomanPS-BoldMT"/>
                <a:cs typeface="DVGHSV+TimesNewRomanPS-BoldMT"/>
              </a:rPr>
              <a:t>TOÁN</a:t>
            </a:r>
            <a:r>
              <a:rPr sz="4800" spc="-58" dirty="0">
                <a:solidFill>
                  <a:srgbClr val="0070C0"/>
                </a:solidFill>
                <a:latin typeface="DVGHSV+TimesNewRomanPS-BoldMT"/>
                <a:cs typeface="DVGHSV+TimesNewRomanPS-BoldMT"/>
              </a:rPr>
              <a:t> </a:t>
            </a:r>
            <a:r>
              <a:rPr sz="4800" dirty="0">
                <a:solidFill>
                  <a:srgbClr val="0070C0"/>
                </a:solidFill>
                <a:latin typeface="DVGHSV+TimesNewRomanPS-BoldMT"/>
                <a:cs typeface="DVGHSV+TimesNewRomanPS-BoldMT"/>
              </a:rPr>
              <a:t>TIỀN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7647" y="2254076"/>
            <a:ext cx="11284812" cy="2039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5315"/>
              </a:lnSpc>
              <a:spcBef>
                <a:spcPts val="0"/>
              </a:spcBef>
              <a:spcAft>
                <a:spcPts val="0"/>
              </a:spcAft>
            </a:pPr>
            <a:r>
              <a:rPr sz="4800" dirty="0">
                <a:solidFill>
                  <a:srgbClr val="0070C0"/>
                </a:solidFill>
                <a:latin typeface="DVGHSV+TimesNewRomanPS-BoldMT"/>
                <a:cs typeface="DVGHSV+TimesNewRomanPS-BoldMT"/>
              </a:rPr>
              <a:t>ĐỀ NGHỊ </a:t>
            </a:r>
            <a:r>
              <a:rPr lang="en-US" sz="4800" dirty="0" smtClean="0">
                <a:solidFill>
                  <a:srgbClr val="0070C0"/>
                </a:solidFill>
                <a:latin typeface="DVGHSV+TimesNewRomanPS-BoldMT"/>
                <a:cs typeface="DVGHSV+TimesNewRomanPS-BoldMT"/>
              </a:rPr>
              <a:t>GIA HẠN TẠM TRÚ, </a:t>
            </a:r>
          </a:p>
          <a:p>
            <a:pPr marL="0" marR="0" algn="ctr">
              <a:lnSpc>
                <a:spcPts val="531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800" dirty="0" smtClean="0">
                <a:solidFill>
                  <a:srgbClr val="0070C0"/>
                </a:solidFill>
                <a:latin typeface="DVGHSV+TimesNewRomanPS-BoldMT"/>
                <a:cs typeface="DVGHSV+TimesNewRomanPS-BoldMT"/>
              </a:rPr>
              <a:t>CẤP THỊ THỰC, THẺ TẠM TRÚ </a:t>
            </a:r>
          </a:p>
          <a:p>
            <a:pPr marL="0" marR="0" algn="ctr">
              <a:lnSpc>
                <a:spcPts val="531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800" dirty="0" smtClean="0">
                <a:solidFill>
                  <a:srgbClr val="0070C0"/>
                </a:solidFill>
                <a:latin typeface="DVGHSV+TimesNewRomanPS-BoldMT"/>
                <a:cs typeface="DVGHSV+TimesNewRomanPS-BoldMT"/>
              </a:rPr>
              <a:t>CHO NGƯỜI NƯỚC NGOÀI</a:t>
            </a:r>
            <a:endParaRPr sz="4800" dirty="0">
              <a:solidFill>
                <a:srgbClr val="0070C0"/>
              </a:solidFill>
              <a:latin typeface="DVGHSV+TimesNewRomanPS-BoldMT"/>
              <a:cs typeface="DVGHSV+TimesNewRomanPS-Bold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71865" y="5108411"/>
            <a:ext cx="5400599" cy="984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/>
            <a:r>
              <a:rPr sz="3200" dirty="0">
                <a:solidFill>
                  <a:schemeClr val="accent6">
                    <a:lumMod val="75000"/>
                  </a:schemeClr>
                </a:solidFill>
                <a:latin typeface="OOCHUM+TimesNewRomanPS-BoldMT"/>
                <a:cs typeface="OOCHUM+TimesNewRomanPS-BoldMT"/>
              </a:rPr>
              <a:t>Phòng Quản lý xuất nhập cảnh</a:t>
            </a:r>
          </a:p>
          <a:p>
            <a:pPr marL="404431" marR="0"/>
            <a:r>
              <a:rPr sz="3200" smtClean="0">
                <a:solidFill>
                  <a:schemeClr val="accent6">
                    <a:lumMod val="75000"/>
                  </a:schemeClr>
                </a:solidFill>
                <a:latin typeface="OOCHUM+TimesNewRomanPS-BoldMT"/>
                <a:cs typeface="OOCHUM+TimesNewRomanPS-BoldMT"/>
              </a:rPr>
              <a:t>Công</a:t>
            </a:r>
            <a:r>
              <a:rPr sz="3200" dirty="0" smtClean="0">
                <a:solidFill>
                  <a:schemeClr val="accent6">
                    <a:lumMod val="75000"/>
                  </a:schemeClr>
                </a:solidFill>
                <a:latin typeface="OOCHUM+TimesNewRomanPS-BoldMT"/>
                <a:cs typeface="OOCHUM+TimesNewRomanPS-BoldMT"/>
              </a:rPr>
              <a:t> </a:t>
            </a:r>
            <a:r>
              <a:rPr sz="3200" dirty="0">
                <a:solidFill>
                  <a:schemeClr val="accent6">
                    <a:lumMod val="75000"/>
                  </a:schemeClr>
                </a:solidFill>
                <a:latin typeface="OOCHUM+TimesNewRomanPS-BoldMT"/>
                <a:cs typeface="OOCHUM+TimesNewRomanPS-BoldMT"/>
              </a:rPr>
              <a:t>an tỉnh Đồng</a:t>
            </a:r>
            <a:r>
              <a:rPr sz="3200" spc="-45" dirty="0">
                <a:solidFill>
                  <a:schemeClr val="accent6">
                    <a:lumMod val="75000"/>
                  </a:schemeClr>
                </a:solidFill>
                <a:latin typeface="OOCHUM+TimesNewRomanPS-BoldMT"/>
                <a:cs typeface="OOCHUM+TimesNewRomanPS-BoldMT"/>
              </a:rPr>
              <a:t> </a:t>
            </a:r>
            <a:r>
              <a:rPr sz="3200" dirty="0">
                <a:solidFill>
                  <a:schemeClr val="accent6">
                    <a:lumMod val="75000"/>
                  </a:schemeClr>
                </a:solidFill>
                <a:latin typeface="OOCHUM+TimesNewRomanPS-BoldMT"/>
                <a:cs typeface="OOCHUM+TimesNewRomanPS-BoldMT"/>
              </a:rPr>
              <a:t>Tháp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112223" y="1988840"/>
            <a:ext cx="3744417" cy="15388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5980"/>
              </a:lnSpc>
              <a:spcBef>
                <a:spcPts val="0"/>
              </a:spcBef>
              <a:spcAft>
                <a:spcPts val="0"/>
              </a:spcAft>
            </a:pPr>
            <a:r>
              <a:rPr sz="5400" dirty="0">
                <a:solidFill>
                  <a:srgbClr val="0070C0"/>
                </a:solidFill>
                <a:latin typeface="OCAIVM+TimesNewRomanPS-BoldMT"/>
                <a:cs typeface="OCAIVM+TimesNewRomanPS-BoldMT"/>
              </a:rPr>
              <a:t>Giao</a:t>
            </a:r>
            <a:r>
              <a:rPr sz="54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5400" dirty="0">
                <a:solidFill>
                  <a:srgbClr val="0070C0"/>
                </a:solidFill>
                <a:latin typeface="OCAIVM+TimesNewRomanPS-BoldMT"/>
                <a:cs typeface="OCAIVM+TimesNewRomanPS-BoldMT"/>
              </a:rPr>
              <a:t>dịch</a:t>
            </a:r>
            <a:r>
              <a:rPr sz="54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5400" dirty="0">
                <a:solidFill>
                  <a:srgbClr val="0070C0"/>
                </a:solidFill>
                <a:latin typeface="OCAIVM+TimesNewRomanPS-BoldMT"/>
                <a:cs typeface="OCAIVM+TimesNewRomanPS-BoldMT"/>
              </a:rPr>
              <a:t>hoàn</a:t>
            </a:r>
            <a:r>
              <a:rPr sz="54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5400" dirty="0">
                <a:solidFill>
                  <a:srgbClr val="0070C0"/>
                </a:solidFill>
                <a:latin typeface="OCAIVM+TimesNewRomanPS-BoldMT"/>
                <a:cs typeface="OCAIVM+TimesNewRomanPS-BoldMT"/>
              </a:rPr>
              <a:t>tất</a:t>
            </a:r>
          </a:p>
        </p:txBody>
      </p:sp>
      <p:pic>
        <p:nvPicPr>
          <p:cNvPr id="9218" name="Picture 2" descr="C:\Users\KHUONG\Desktop\thanh toan\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7652112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07368" y="1069280"/>
            <a:ext cx="6192688" cy="42319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6644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Google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an”</a:t>
            </a:r>
          </a:p>
          <a:p>
            <a:pPr marL="0" marR="0" algn="ctr">
              <a:lnSpc>
                <a:spcPts val="6644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algn="ctr">
              <a:lnSpc>
                <a:spcPts val="6644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 descr="C:\Users\KHUONG\Desktop\thanh toan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136" y="260648"/>
            <a:ext cx="4166673" cy="591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6312024" y="3717032"/>
            <a:ext cx="1008112" cy="72008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bject 3"/>
          <p:cNvSpPr txBox="1"/>
          <p:nvPr/>
        </p:nvSpPr>
        <p:spPr>
          <a:xfrm>
            <a:off x="2567608" y="346793"/>
            <a:ext cx="2404262" cy="713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315"/>
              </a:lnSpc>
              <a:spcBef>
                <a:spcPts val="0"/>
              </a:spcBef>
              <a:spcAft>
                <a:spcPts val="0"/>
              </a:spcAft>
            </a:pPr>
            <a:r>
              <a:rPr sz="4800" dirty="0">
                <a:solidFill>
                  <a:srgbClr val="1A6A24"/>
                </a:solidFill>
                <a:latin typeface="DVGHSV+TimesNewRomanPS-BoldMT"/>
                <a:cs typeface="DVGHSV+TimesNewRomanPS-BoldMT"/>
              </a:rPr>
              <a:t>CÁCH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199457" y="2600325"/>
            <a:ext cx="5276410" cy="16927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6644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Mã</a:t>
            </a:r>
            <a:r>
              <a:rPr lang="en-US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Mã</a:t>
            </a:r>
            <a:r>
              <a:rPr lang="en-US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endParaRPr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KHUONG\Desktop\thanh toan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208" y="231844"/>
            <a:ext cx="4032448" cy="65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6384032" y="3429000"/>
            <a:ext cx="1571625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631504" y="1772816"/>
            <a:ext cx="4784111" cy="2492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spcBef>
                <a:spcPts val="1800"/>
              </a:spcBef>
              <a:spcAft>
                <a:spcPts val="1800"/>
              </a:spcAft>
            </a:pPr>
            <a:r>
              <a:rPr lang="en-US" sz="5400" dirty="0" err="1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Kéo</a:t>
            </a:r>
            <a:r>
              <a:rPr lang="en-US" sz="5400" dirty="0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 </a:t>
            </a:r>
            <a:r>
              <a:rPr lang="en-US" sz="5400" dirty="0" err="1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màn</a:t>
            </a:r>
            <a:r>
              <a:rPr lang="en-US" sz="5400" dirty="0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 </a:t>
            </a:r>
            <a:r>
              <a:rPr lang="en-US" sz="5400" dirty="0" err="1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hình</a:t>
            </a:r>
            <a:r>
              <a:rPr lang="en-US" sz="5400" dirty="0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 </a:t>
            </a:r>
            <a:r>
              <a:rPr lang="en-US" sz="5400" dirty="0" err="1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xuống</a:t>
            </a:r>
            <a:r>
              <a:rPr lang="en-US" sz="5400" dirty="0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5400" dirty="0" err="1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à</a:t>
            </a:r>
            <a:r>
              <a:rPr lang="en-US" sz="5400" dirty="0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 </a:t>
            </a:r>
            <a:r>
              <a:rPr lang="en-US" sz="5400" dirty="0" err="1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chọn</a:t>
            </a:r>
            <a:r>
              <a:rPr lang="en-US" sz="5400" dirty="0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 “</a:t>
            </a:r>
            <a:r>
              <a:rPr lang="en-US" sz="5400" dirty="0" err="1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Thanh</a:t>
            </a:r>
            <a:r>
              <a:rPr lang="en-US" sz="5400" dirty="0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 </a:t>
            </a:r>
            <a:r>
              <a:rPr lang="en-US" sz="5400" dirty="0" err="1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toán</a:t>
            </a:r>
            <a:r>
              <a:rPr lang="en-US" sz="5400" dirty="0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”</a:t>
            </a:r>
            <a:endParaRPr sz="5400" dirty="0">
              <a:solidFill>
                <a:srgbClr val="0070C0"/>
              </a:solidFill>
              <a:latin typeface="HQWAOF+TimesNewRomanPS-BoldMT"/>
              <a:cs typeface="HQWAOF+TimesNewRomanPS-BoldMT"/>
            </a:endParaRPr>
          </a:p>
        </p:txBody>
      </p:sp>
      <p:pic>
        <p:nvPicPr>
          <p:cNvPr id="12290" name="Picture 2" descr="C:\Users\KHUONG\Desktop\thanh toan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207" y="260649"/>
            <a:ext cx="3842293" cy="640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544272" y="1484784"/>
            <a:ext cx="3456384" cy="34624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3322"/>
              </a:lnSpc>
              <a:spcBef>
                <a:spcPts val="0"/>
              </a:spcBef>
              <a:spcAft>
                <a:spcPts val="0"/>
              </a:spcAft>
            </a:pP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Màn</a:t>
            </a:r>
            <a:r>
              <a:rPr sz="3000" spc="184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hình</a:t>
            </a:r>
            <a:r>
              <a:rPr sz="3000" spc="186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sẽ</a:t>
            </a:r>
            <a:r>
              <a:rPr sz="3000" spc="2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hiển</a:t>
            </a:r>
            <a:r>
              <a:rPr sz="3000" spc="18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thị</a:t>
            </a:r>
            <a:r>
              <a:rPr sz="3000" spc="196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 err="1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số</a:t>
            </a:r>
            <a:r>
              <a:rPr sz="3000" spc="19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 err="1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tiền</a:t>
            </a:r>
            <a:r>
              <a:rPr lang="en-US" sz="3000" dirty="0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 </a:t>
            </a:r>
            <a:r>
              <a:rPr sz="3000" dirty="0" err="1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cần</a:t>
            </a:r>
            <a:r>
              <a:rPr sz="3000" dirty="0" smtClean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phải</a:t>
            </a:r>
            <a:r>
              <a:rPr sz="3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thanh</a:t>
            </a:r>
            <a:r>
              <a:rPr sz="3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 err="1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toán</a:t>
            </a:r>
            <a:r>
              <a:rPr sz="3000" dirty="0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.</a:t>
            </a:r>
            <a:endParaRPr lang="en-US" sz="3000" dirty="0" smtClean="0">
              <a:solidFill>
                <a:srgbClr val="0070C0"/>
              </a:solidFill>
              <a:latin typeface="HQWAOF+TimesNewRomanPS-BoldMT"/>
              <a:cs typeface="HQWAOF+TimesNewRomanPS-BoldMT"/>
            </a:endParaRPr>
          </a:p>
          <a:p>
            <a:pPr marL="0" marR="0" algn="just">
              <a:lnSpc>
                <a:spcPts val="3322"/>
              </a:lnSpc>
              <a:spcBef>
                <a:spcPts val="0"/>
              </a:spcBef>
              <a:spcAft>
                <a:spcPts val="0"/>
              </a:spcAft>
            </a:pPr>
            <a:endParaRPr sz="3000" dirty="0">
              <a:solidFill>
                <a:srgbClr val="0070C0"/>
              </a:solidFill>
              <a:latin typeface="HQWAOF+TimesNewRomanPS-BoldMT"/>
              <a:cs typeface="HQWAOF+TimesNewRomanPS-BoldMT"/>
            </a:endParaRPr>
          </a:p>
          <a:p>
            <a:pPr marL="0" marR="0" algn="just">
              <a:lnSpc>
                <a:spcPts val="3322"/>
              </a:lnSpc>
              <a:spcBef>
                <a:spcPts val="277"/>
              </a:spcBef>
              <a:spcAft>
                <a:spcPts val="0"/>
              </a:spcAft>
            </a:pP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Kéo</a:t>
            </a:r>
            <a:r>
              <a:rPr sz="3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màn</a:t>
            </a:r>
            <a:r>
              <a:rPr sz="3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 err="1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hình</a:t>
            </a:r>
            <a:r>
              <a:rPr sz="3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en-US" sz="3000" dirty="0" err="1" smtClean="0">
                <a:solidFill>
                  <a:srgbClr val="0070C0"/>
                </a:solidFill>
                <a:latin typeface="Times New Roman"/>
                <a:cs typeface="Times New Roman"/>
              </a:rPr>
              <a:t>x</a:t>
            </a:r>
            <a:r>
              <a:rPr sz="3000" dirty="0" err="1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uống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,</a:t>
            </a:r>
            <a:r>
              <a:rPr sz="3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chọn</a:t>
            </a:r>
          </a:p>
          <a:p>
            <a:pPr marL="0" marR="0" algn="just">
              <a:lnSpc>
                <a:spcPts val="3322"/>
              </a:lnSpc>
              <a:spcBef>
                <a:spcPts val="277"/>
              </a:spcBef>
              <a:spcAft>
                <a:spcPts val="0"/>
              </a:spcAft>
            </a:pP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“Thanh</a:t>
            </a:r>
            <a:r>
              <a:rPr sz="3000" spc="-11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toán</a:t>
            </a:r>
            <a:r>
              <a:rPr sz="3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trực</a:t>
            </a:r>
            <a:r>
              <a:rPr sz="3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tuyến”</a:t>
            </a:r>
          </a:p>
        </p:txBody>
      </p:sp>
      <p:pic>
        <p:nvPicPr>
          <p:cNvPr id="3074" name="Picture 2" descr="C:\Users\KHUONG\Desktop\thanh toan\1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3" y="33148"/>
            <a:ext cx="8307676" cy="6708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756623" y="5986611"/>
            <a:ext cx="1571625" cy="46672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8672264" y="6219973"/>
            <a:ext cx="1600200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831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544272" y="332656"/>
            <a:ext cx="3312369" cy="33855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spcBef>
                <a:spcPts val="1800"/>
              </a:spcBef>
              <a:spcAft>
                <a:spcPts val="1800"/>
              </a:spcAft>
            </a:pP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qua:</a:t>
            </a:r>
          </a:p>
          <a:p>
            <a:pPr marL="0" marR="0">
              <a:spcBef>
                <a:spcPts val="1800"/>
              </a:spcBef>
              <a:spcAft>
                <a:spcPts val="1800"/>
              </a:spcAft>
            </a:pP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ATM </a:t>
            </a:r>
          </a:p>
          <a:p>
            <a:pPr marL="0" marR="0">
              <a:spcBef>
                <a:spcPts val="1800"/>
              </a:spcBef>
              <a:spcAft>
                <a:spcPts val="1800"/>
              </a:spcAft>
            </a:pP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Visa</a:t>
            </a:r>
            <a:endParaRPr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KHUONG\AppData\Local\Packages\Microsoft.Windows.Photos_8wekyb3d8bbwe\TempState\ShareServiceTempFolder\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116632"/>
            <a:ext cx="8192740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6656040" y="2420888"/>
            <a:ext cx="1600200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6600056" y="3429000"/>
            <a:ext cx="1600200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225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688289" y="1052736"/>
            <a:ext cx="2808312" cy="16927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4429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Chọn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ngân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hàng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mình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thanh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toán</a:t>
            </a:r>
            <a:endParaRPr sz="4000" dirty="0">
              <a:solidFill>
                <a:srgbClr val="0070C0"/>
              </a:solidFill>
              <a:latin typeface="BBPHVA+TimesNewRomanPS-BoldMT"/>
              <a:cs typeface="BBPHVA+TimesNewRomanPS-BoldMT"/>
            </a:endParaRPr>
          </a:p>
        </p:txBody>
      </p:sp>
      <p:pic>
        <p:nvPicPr>
          <p:cNvPr id="5122" name="Picture 2" descr="C:\Users\KHUONG\Desktop\thanh toan\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5" y="188640"/>
            <a:ext cx="8208912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767408" y="2526432"/>
            <a:ext cx="1514475" cy="4381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2281883" y="1484784"/>
            <a:ext cx="6118374" cy="104164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6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120336" y="836712"/>
            <a:ext cx="2775692" cy="28212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4429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Nhập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các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thông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tin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của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chủ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thẻ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cần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thanh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toán</a:t>
            </a:r>
            <a:endParaRPr sz="4000" dirty="0">
              <a:solidFill>
                <a:srgbClr val="0070C0"/>
              </a:solidFill>
              <a:latin typeface="BBPHVA+TimesNewRomanPS-BoldMT"/>
              <a:cs typeface="BBPHVA+TimesNewRomanPS-BoldMT"/>
            </a:endParaRPr>
          </a:p>
        </p:txBody>
      </p:sp>
      <p:pic>
        <p:nvPicPr>
          <p:cNvPr id="6146" name="Picture 2" descr="C:\Users\KHUONG\Desktop\thanh toan\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224880"/>
            <a:ext cx="8507413" cy="644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ject 3"/>
          <p:cNvSpPr txBox="1"/>
          <p:nvPr/>
        </p:nvSpPr>
        <p:spPr>
          <a:xfrm>
            <a:off x="9120336" y="4688557"/>
            <a:ext cx="2775692" cy="16927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4429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Sau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đó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: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chọn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“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Tiếp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tục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”</a:t>
            </a:r>
            <a:endParaRPr sz="4000" dirty="0">
              <a:solidFill>
                <a:srgbClr val="0070C0"/>
              </a:solidFill>
              <a:latin typeface="BBPHVA+TimesNewRomanPS-BoldMT"/>
              <a:cs typeface="BBPHVA+TimesNewRomanPS-BoldM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43472" y="5923696"/>
            <a:ext cx="1571625" cy="46672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3215680" y="5373216"/>
            <a:ext cx="5621788" cy="78384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837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760296" y="1916832"/>
            <a:ext cx="3123656" cy="2681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531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marR="0" algn="ctr">
              <a:lnSpc>
                <a:spcPts val="531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sz="4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KHUONG\Desktop\thanh toan\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46468"/>
            <a:ext cx="8097837" cy="662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2495599" y="5949280"/>
            <a:ext cx="2232249" cy="4381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4871865" y="3140968"/>
            <a:ext cx="3744415" cy="280831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084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KHUONG\Desktop\thanh toan\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65" y="0"/>
            <a:ext cx="86336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760296" y="764704"/>
            <a:ext cx="3096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 smtClean="0">
                <a:solidFill>
                  <a:schemeClr val="tx2">
                    <a:lumMod val="75000"/>
                  </a:schemeClr>
                </a:solidFill>
              </a:rPr>
              <a:t>Nhập</a:t>
            </a:r>
            <a:r>
              <a:rPr lang="en-US" sz="6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6000" dirty="0" err="1" smtClean="0">
                <a:solidFill>
                  <a:schemeClr val="tx2">
                    <a:lumMod val="75000"/>
                  </a:schemeClr>
                </a:solidFill>
              </a:rPr>
              <a:t>mã</a:t>
            </a:r>
            <a:r>
              <a:rPr lang="en-US" sz="6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6000" dirty="0" err="1" smtClean="0">
                <a:solidFill>
                  <a:schemeClr val="tx2">
                    <a:lumMod val="75000"/>
                  </a:schemeClr>
                </a:solidFill>
              </a:rPr>
              <a:t>xác</a:t>
            </a:r>
            <a:r>
              <a:rPr lang="en-US" sz="6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6000" dirty="0" err="1" smtClean="0">
                <a:solidFill>
                  <a:schemeClr val="tx2">
                    <a:lumMod val="75000"/>
                  </a:schemeClr>
                </a:solidFill>
              </a:rPr>
              <a:t>nhận</a:t>
            </a:r>
            <a:endParaRPr lang="en-US" sz="6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60296" y="3933056"/>
            <a:ext cx="3096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solidFill>
                  <a:schemeClr val="tx2">
                    <a:lumMod val="75000"/>
                  </a:schemeClr>
                </a:solidFill>
              </a:rPr>
              <a:t>Chọn</a:t>
            </a:r>
            <a:r>
              <a:rPr lang="en-US" sz="48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algn="ctr"/>
            <a:r>
              <a:rPr lang="en-US" sz="4800" dirty="0" err="1" smtClean="0">
                <a:solidFill>
                  <a:schemeClr val="tx2">
                    <a:lumMod val="75000"/>
                  </a:schemeClr>
                </a:solidFill>
              </a:rPr>
              <a:t>Chấp</a:t>
            </a:r>
            <a:r>
              <a:rPr lang="en-US" sz="4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800" dirty="0" err="1" smtClean="0">
                <a:solidFill>
                  <a:schemeClr val="tx2">
                    <a:lumMod val="75000"/>
                  </a:schemeClr>
                </a:solidFill>
              </a:rPr>
              <a:t>nhận</a:t>
            </a:r>
            <a:endParaRPr lang="en-US" sz="4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935760" y="4077072"/>
            <a:ext cx="1514475" cy="4381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11424" y="5269353"/>
            <a:ext cx="1571625" cy="46672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5450235" y="1738826"/>
            <a:ext cx="3166045" cy="233824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2639616" y="5005535"/>
            <a:ext cx="5946041" cy="51169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013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703512" y="188640"/>
            <a:ext cx="8928992" cy="8335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44775" marR="0">
              <a:lnSpc>
                <a:spcPts val="31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srgbClr val="0B76A0"/>
                </a:solidFill>
                <a:latin typeface="WAJKFL+TimesNewRomanPS-BoldMT"/>
                <a:cs typeface="WAJKFL+TimesNewRomanPS-BoldMT"/>
              </a:rPr>
              <a:t>             </a:t>
            </a:r>
            <a:r>
              <a:rPr sz="2800" dirty="0" err="1" smtClean="0">
                <a:solidFill>
                  <a:srgbClr val="0B76A0"/>
                </a:solidFill>
                <a:latin typeface="WAJKFL+TimesNewRomanPS-BoldMT"/>
                <a:cs typeface="WAJKFL+TimesNewRomanPS-BoldMT"/>
              </a:rPr>
              <a:t>Mức</a:t>
            </a:r>
            <a:r>
              <a:rPr sz="2800" dirty="0" smtClean="0">
                <a:solidFill>
                  <a:srgbClr val="0B76A0"/>
                </a:solidFill>
                <a:latin typeface="WAJKFL+TimesNewRomanPS-BoldMT"/>
                <a:cs typeface="WAJKFL+TimesNewRomanPS-BoldMT"/>
              </a:rPr>
              <a:t> </a:t>
            </a:r>
            <a:r>
              <a:rPr sz="2800" dirty="0">
                <a:solidFill>
                  <a:srgbClr val="0B76A0"/>
                </a:solidFill>
                <a:latin typeface="WAJKFL+TimesNewRomanPS-BoldMT"/>
                <a:cs typeface="WAJKFL+TimesNewRomanPS-BoldMT"/>
              </a:rPr>
              <a:t>thu phí</a:t>
            </a:r>
          </a:p>
          <a:p>
            <a:pPr marL="0" marR="0">
              <a:lnSpc>
                <a:spcPts val="3100"/>
              </a:lnSpc>
              <a:spcBef>
                <a:spcPts val="283"/>
              </a:spcBef>
              <a:spcAft>
                <a:spcPts val="0"/>
              </a:spcAft>
            </a:pPr>
            <a:r>
              <a:rPr sz="28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sz="2800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sz="28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tư </a:t>
            </a:r>
            <a:r>
              <a:rPr sz="2800" i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sz="2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spc="-2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sz="2800" i="1" spc="-2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/TT-BTC</a:t>
            </a:r>
            <a:r>
              <a:rPr sz="2800" i="1" spc="19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i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sz="2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sz="28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8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sz="28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/202</a:t>
            </a:r>
            <a:r>
              <a:rPr lang="en-US" sz="28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CỦA </a:t>
            </a:r>
            <a:r>
              <a:rPr lang="en-US" sz="2800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sz="28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833697"/>
              </p:ext>
            </p:extLst>
          </p:nvPr>
        </p:nvGraphicFramePr>
        <p:xfrm>
          <a:off x="335361" y="1412776"/>
          <a:ext cx="11233248" cy="50809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2209"/>
                <a:gridCol w="8136903"/>
                <a:gridCol w="1224136"/>
              </a:tblGrid>
              <a:tr h="609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Gia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hạn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tạm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trú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10 USD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</a:tr>
              <a:tr h="372609">
                <a:tc rowSpan="7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Cấp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thị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thực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Cấp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thực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có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giá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một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lần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25 USD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</a:tr>
              <a:tr h="5589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thực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cấp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cho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người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dưới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14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tuổi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(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không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phân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biệt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thời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hạn</a:t>
                      </a:r>
                      <a:r>
                        <a:rPr lang="en-US" sz="1400" dirty="0">
                          <a:effectLst/>
                        </a:rPr>
                        <a:t>)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25 USD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</a:tr>
              <a:tr h="5589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Cấp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thực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có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giá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nhiều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lần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: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Loại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có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giá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không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quá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90 </a:t>
                      </a:r>
                      <a:r>
                        <a:rPr lang="en-US" sz="2000" dirty="0" err="1" smtClean="0">
                          <a:effectLst/>
                          <a:highlight>
                            <a:srgbClr val="C0C0C0"/>
                          </a:highlight>
                        </a:rPr>
                        <a:t>ngàY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90 USD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</a:tr>
              <a:tr h="5589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Cấp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thực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có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giá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nhiều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lần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: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Loại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có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giá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trên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90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ngày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đến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180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ngày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95 USD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</a:tr>
              <a:tr h="5589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Cấp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thực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có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giá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nhiều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lần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: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Loại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có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giá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trên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180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ngày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đến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01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năm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135 USD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</a:tr>
              <a:tr h="5589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Cấp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thực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có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giá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nhiều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lần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: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Loại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có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giá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trên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12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tháng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đến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02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năm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145 USD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</a:tr>
              <a:tr h="5589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Cấp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thực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có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giá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nhiều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lần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: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Loại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có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giá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trị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trên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02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năm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đến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05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năm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155 USD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</a:tr>
              <a:tr h="372609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Cấp thẻ tạm trú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Thẻ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tạm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trú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có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thời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hạn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không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quá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02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năm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145 USD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</a:tr>
              <a:tr h="372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Thẻ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tạm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trú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có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thời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hạn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từ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trên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02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năm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đến</a:t>
                      </a:r>
                      <a:r>
                        <a:rPr lang="en-US" sz="2000" dirty="0">
                          <a:effectLst/>
                          <a:highlight>
                            <a:srgbClr val="C0C0C0"/>
                          </a:highlight>
                        </a:rPr>
                        <a:t> 05 </a:t>
                      </a:r>
                      <a:r>
                        <a:rPr lang="en-US" sz="2000" dirty="0" err="1">
                          <a:effectLst/>
                          <a:highlight>
                            <a:srgbClr val="C0C0C0"/>
                          </a:highlight>
                        </a:rPr>
                        <a:t>năm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155 USD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473" marR="67473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112223" y="1988840"/>
            <a:ext cx="3744417" cy="15388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5980"/>
              </a:lnSpc>
              <a:spcBef>
                <a:spcPts val="0"/>
              </a:spcBef>
              <a:spcAft>
                <a:spcPts val="0"/>
              </a:spcAft>
            </a:pPr>
            <a:r>
              <a:rPr sz="5400" dirty="0">
                <a:solidFill>
                  <a:srgbClr val="0070C0"/>
                </a:solidFill>
                <a:latin typeface="OCAIVM+TimesNewRomanPS-BoldMT"/>
                <a:cs typeface="OCAIVM+TimesNewRomanPS-BoldMT"/>
              </a:rPr>
              <a:t>Giao</a:t>
            </a:r>
            <a:r>
              <a:rPr sz="54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5400" dirty="0">
                <a:solidFill>
                  <a:srgbClr val="0070C0"/>
                </a:solidFill>
                <a:latin typeface="OCAIVM+TimesNewRomanPS-BoldMT"/>
                <a:cs typeface="OCAIVM+TimesNewRomanPS-BoldMT"/>
              </a:rPr>
              <a:t>dịch</a:t>
            </a:r>
            <a:r>
              <a:rPr sz="54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5400" dirty="0">
                <a:solidFill>
                  <a:srgbClr val="0070C0"/>
                </a:solidFill>
                <a:latin typeface="OCAIVM+TimesNewRomanPS-BoldMT"/>
                <a:cs typeface="OCAIVM+TimesNewRomanPS-BoldMT"/>
              </a:rPr>
              <a:t>hoàn</a:t>
            </a:r>
            <a:r>
              <a:rPr sz="54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5400" dirty="0">
                <a:solidFill>
                  <a:srgbClr val="0070C0"/>
                </a:solidFill>
                <a:latin typeface="OCAIVM+TimesNewRomanPS-BoldMT"/>
                <a:cs typeface="OCAIVM+TimesNewRomanPS-BoldMT"/>
              </a:rPr>
              <a:t>tất</a:t>
            </a:r>
          </a:p>
        </p:txBody>
      </p:sp>
      <p:pic>
        <p:nvPicPr>
          <p:cNvPr id="9218" name="Picture 2" descr="C:\Users\KHUONG\Desktop\thanh toan\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7652112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76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-2468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94360" y="2850555"/>
            <a:ext cx="4205496" cy="8463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6644"/>
              </a:lnSpc>
              <a:spcBef>
                <a:spcPts val="0"/>
              </a:spcBef>
              <a:spcAft>
                <a:spcPts val="0"/>
              </a:spcAft>
            </a:pPr>
            <a:r>
              <a:rPr sz="6000" spc="100" dirty="0">
                <a:solidFill>
                  <a:schemeClr val="accent6">
                    <a:lumMod val="75000"/>
                  </a:schemeClr>
                </a:solidFill>
                <a:latin typeface="SGSHLF+TimesNewRomanPS-BoldMT"/>
                <a:cs typeface="SGSHLF+TimesNewRomanPS-BoldMT"/>
              </a:rPr>
              <a:t>Thank </a:t>
            </a:r>
            <a:r>
              <a:rPr sz="6000" spc="98" dirty="0" smtClean="0">
                <a:solidFill>
                  <a:schemeClr val="accent6">
                    <a:lumMod val="75000"/>
                  </a:schemeClr>
                </a:solidFill>
                <a:latin typeface="SGSHLF+TimesNewRomanPS-BoldMT"/>
                <a:cs typeface="SGSHLF+TimesNewRomanPS-BoldMT"/>
              </a:rPr>
              <a:t>you</a:t>
            </a:r>
            <a:r>
              <a:rPr lang="en-US" sz="6000" b="1" spc="98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sz="6000" b="1" spc="98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3352" y="4462661"/>
            <a:ext cx="9937469" cy="17235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/>
            <a:r>
              <a:rPr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Mọi </a:t>
            </a:r>
            <a:r>
              <a:rPr sz="28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thắc</a:t>
            </a:r>
            <a:r>
              <a:rPr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mắc</a:t>
            </a:r>
            <a:r>
              <a:rPr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marR="0"/>
            <a:r>
              <a:rPr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Phòng</a:t>
            </a:r>
            <a:r>
              <a:rPr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Quản lý xuất nhập </a:t>
            </a:r>
            <a:r>
              <a:rPr sz="28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an tỉnh </a:t>
            </a:r>
            <a:r>
              <a:rPr sz="28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sz="2800" b="1" spc="-55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Tháp</a:t>
            </a:r>
            <a:endParaRPr 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/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16,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Võ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Toản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P1, TP Cao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Tháp</a:t>
            </a:r>
            <a:endParaRPr sz="2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/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693,620.108</a:t>
            </a:r>
            <a:endParaRPr sz="2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143672" y="346793"/>
            <a:ext cx="2404262" cy="713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315"/>
              </a:lnSpc>
              <a:spcBef>
                <a:spcPts val="0"/>
              </a:spcBef>
              <a:spcAft>
                <a:spcPts val="0"/>
              </a:spcAft>
            </a:pPr>
            <a:r>
              <a:rPr sz="4800" dirty="0">
                <a:solidFill>
                  <a:srgbClr val="196A23"/>
                </a:solidFill>
                <a:latin typeface="DVGHSV+TimesNewRomanPS-BoldMT"/>
                <a:cs typeface="DVGHSV+TimesNewRomanPS-BoldMT"/>
              </a:rPr>
              <a:t>CÁCH 1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88074" y="1342586"/>
            <a:ext cx="6696442" cy="2429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429"/>
              </a:lnSpc>
              <a:spcBef>
                <a:spcPts val="0"/>
              </a:spcBef>
              <a:spcAft>
                <a:spcPts val="0"/>
              </a:spcAft>
            </a:pP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Sau</a:t>
            </a:r>
            <a:r>
              <a:rPr sz="4000" spc="208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khi</a:t>
            </a:r>
            <a:r>
              <a:rPr sz="4000" spc="207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hồ</a:t>
            </a:r>
            <a:r>
              <a:rPr sz="4000" spc="206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sơ</a:t>
            </a:r>
            <a:r>
              <a:rPr sz="4000" spc="199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được</a:t>
            </a:r>
            <a:r>
              <a:rPr sz="4000" spc="204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cán</a:t>
            </a:r>
            <a:r>
              <a:rPr sz="4000" spc="207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bộ</a:t>
            </a:r>
            <a:r>
              <a:rPr sz="4000" spc="207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áp</a:t>
            </a:r>
          </a:p>
          <a:p>
            <a:pPr marL="0" marR="0">
              <a:lnSpc>
                <a:spcPts val="4429"/>
              </a:lnSpc>
              <a:spcBef>
                <a:spcPts val="370"/>
              </a:spcBef>
              <a:spcAft>
                <a:spcPts val="0"/>
              </a:spcAft>
            </a:pP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phí,</a:t>
            </a:r>
            <a:r>
              <a:rPr sz="4000" spc="97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công</a:t>
            </a:r>
            <a:r>
              <a:rPr sz="4000" spc="977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dân</a:t>
            </a:r>
            <a:r>
              <a:rPr sz="4000" spc="979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sẽ</a:t>
            </a:r>
            <a:r>
              <a:rPr sz="4000" spc="971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nhận</a:t>
            </a:r>
            <a:r>
              <a:rPr sz="4000" spc="98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được</a:t>
            </a:r>
          </a:p>
          <a:p>
            <a:pPr marL="0" marR="0">
              <a:lnSpc>
                <a:spcPts val="4429"/>
              </a:lnSpc>
              <a:spcBef>
                <a:spcPts val="370"/>
              </a:spcBef>
              <a:spcAft>
                <a:spcPts val="0"/>
              </a:spcAft>
            </a:pP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một</a:t>
            </a:r>
            <a:r>
              <a:rPr sz="4000" spc="1092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tin</a:t>
            </a:r>
            <a:r>
              <a:rPr sz="4000" spc="1083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nhắn</a:t>
            </a:r>
            <a:r>
              <a:rPr sz="4000" spc="109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có</a:t>
            </a:r>
            <a:r>
              <a:rPr sz="4000" spc="1088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đường</a:t>
            </a:r>
            <a:r>
              <a:rPr sz="4000" spc="1086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liên</a:t>
            </a:r>
          </a:p>
          <a:p>
            <a:pPr marL="0" marR="0">
              <a:lnSpc>
                <a:spcPts val="4429"/>
              </a:lnSpc>
              <a:spcBef>
                <a:spcPts val="370"/>
              </a:spcBef>
              <a:spcAft>
                <a:spcPts val="0"/>
              </a:spcAft>
            </a:pP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kết</a:t>
            </a:r>
            <a:r>
              <a:rPr sz="4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(link)</a:t>
            </a:r>
            <a:r>
              <a:rPr sz="4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để</a:t>
            </a:r>
            <a:r>
              <a:rPr sz="4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thanh</a:t>
            </a:r>
            <a:r>
              <a:rPr sz="4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toán</a:t>
            </a:r>
            <a:r>
              <a:rPr sz="4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tiền.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88074" y="5000186"/>
            <a:ext cx="5489398" cy="600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429"/>
              </a:lnSpc>
              <a:spcBef>
                <a:spcPts val="0"/>
              </a:spcBef>
              <a:spcAft>
                <a:spcPts val="0"/>
              </a:spcAft>
            </a:pP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Nhấp</a:t>
            </a:r>
            <a:r>
              <a:rPr sz="4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vào</a:t>
            </a:r>
            <a:r>
              <a:rPr sz="4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link</a:t>
            </a:r>
            <a:r>
              <a:rPr sz="4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màu</a:t>
            </a:r>
            <a:r>
              <a:rPr sz="4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xanh</a:t>
            </a:r>
          </a:p>
        </p:txBody>
      </p:sp>
      <p:pic>
        <p:nvPicPr>
          <p:cNvPr id="2050" name="Picture 2" descr="C:\Users\KHUONG\Desktop\thanh toan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256" y="548680"/>
            <a:ext cx="3456384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V="1">
            <a:off x="6600056" y="5300521"/>
            <a:ext cx="1800200" cy="687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544272" y="1484784"/>
            <a:ext cx="3456384" cy="34624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3322"/>
              </a:lnSpc>
              <a:spcBef>
                <a:spcPts val="0"/>
              </a:spcBef>
              <a:spcAft>
                <a:spcPts val="0"/>
              </a:spcAft>
            </a:pP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Màn</a:t>
            </a:r>
            <a:r>
              <a:rPr sz="3000" spc="184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hình</a:t>
            </a:r>
            <a:r>
              <a:rPr sz="3000" spc="186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sẽ</a:t>
            </a:r>
            <a:r>
              <a:rPr sz="3000" spc="2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hiển</a:t>
            </a:r>
            <a:r>
              <a:rPr sz="3000" spc="18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thị</a:t>
            </a:r>
            <a:r>
              <a:rPr sz="3000" spc="196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 err="1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số</a:t>
            </a:r>
            <a:r>
              <a:rPr sz="3000" spc="19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 err="1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tiền</a:t>
            </a:r>
            <a:r>
              <a:rPr lang="en-US" sz="3000" dirty="0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 </a:t>
            </a:r>
            <a:r>
              <a:rPr sz="3000" dirty="0" err="1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cần</a:t>
            </a:r>
            <a:r>
              <a:rPr sz="3000" dirty="0" smtClean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phải</a:t>
            </a:r>
            <a:r>
              <a:rPr sz="3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thanh</a:t>
            </a:r>
            <a:r>
              <a:rPr sz="3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 err="1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toán</a:t>
            </a:r>
            <a:r>
              <a:rPr sz="3000" dirty="0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.</a:t>
            </a:r>
            <a:endParaRPr lang="en-US" sz="3000" dirty="0" smtClean="0">
              <a:solidFill>
                <a:srgbClr val="0070C0"/>
              </a:solidFill>
              <a:latin typeface="HQWAOF+TimesNewRomanPS-BoldMT"/>
              <a:cs typeface="HQWAOF+TimesNewRomanPS-BoldMT"/>
            </a:endParaRPr>
          </a:p>
          <a:p>
            <a:pPr marL="0" marR="0" algn="just">
              <a:lnSpc>
                <a:spcPts val="3322"/>
              </a:lnSpc>
              <a:spcBef>
                <a:spcPts val="0"/>
              </a:spcBef>
              <a:spcAft>
                <a:spcPts val="0"/>
              </a:spcAft>
            </a:pPr>
            <a:endParaRPr sz="3000" dirty="0">
              <a:solidFill>
                <a:srgbClr val="0070C0"/>
              </a:solidFill>
              <a:latin typeface="HQWAOF+TimesNewRomanPS-BoldMT"/>
              <a:cs typeface="HQWAOF+TimesNewRomanPS-BoldMT"/>
            </a:endParaRPr>
          </a:p>
          <a:p>
            <a:pPr marL="0" marR="0" algn="just">
              <a:lnSpc>
                <a:spcPts val="3322"/>
              </a:lnSpc>
              <a:spcBef>
                <a:spcPts val="277"/>
              </a:spcBef>
              <a:spcAft>
                <a:spcPts val="0"/>
              </a:spcAft>
            </a:pP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Kéo</a:t>
            </a:r>
            <a:r>
              <a:rPr sz="3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màn</a:t>
            </a:r>
            <a:r>
              <a:rPr sz="3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 err="1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hình</a:t>
            </a:r>
            <a:r>
              <a:rPr sz="3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en-US" sz="3000" dirty="0" err="1" smtClean="0">
                <a:solidFill>
                  <a:srgbClr val="0070C0"/>
                </a:solidFill>
                <a:latin typeface="Times New Roman"/>
                <a:cs typeface="Times New Roman"/>
              </a:rPr>
              <a:t>x</a:t>
            </a:r>
            <a:r>
              <a:rPr sz="3000" dirty="0" err="1" smtClean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uống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,</a:t>
            </a:r>
            <a:r>
              <a:rPr sz="3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chọn</a:t>
            </a:r>
          </a:p>
          <a:p>
            <a:pPr marL="0" marR="0" algn="just">
              <a:lnSpc>
                <a:spcPts val="3322"/>
              </a:lnSpc>
              <a:spcBef>
                <a:spcPts val="277"/>
              </a:spcBef>
              <a:spcAft>
                <a:spcPts val="0"/>
              </a:spcAft>
            </a:pP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“Thanh</a:t>
            </a:r>
            <a:r>
              <a:rPr sz="3000" spc="-11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toán</a:t>
            </a:r>
            <a:r>
              <a:rPr sz="3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trực</a:t>
            </a:r>
            <a:r>
              <a:rPr sz="30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000" dirty="0">
                <a:solidFill>
                  <a:srgbClr val="0070C0"/>
                </a:solidFill>
                <a:latin typeface="HQWAOF+TimesNewRomanPS-BoldMT"/>
                <a:cs typeface="HQWAOF+TimesNewRomanPS-BoldMT"/>
              </a:rPr>
              <a:t>tuyến”</a:t>
            </a:r>
          </a:p>
        </p:txBody>
      </p:sp>
      <p:pic>
        <p:nvPicPr>
          <p:cNvPr id="3074" name="Picture 2" descr="C:\Users\KHUONG\Desktop\thanh toan\1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3" y="33148"/>
            <a:ext cx="8307676" cy="6708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756623" y="5986611"/>
            <a:ext cx="1571625" cy="46672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8672264" y="6219973"/>
            <a:ext cx="1600200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544272" y="332656"/>
            <a:ext cx="3312369" cy="33855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spcBef>
                <a:spcPts val="1800"/>
              </a:spcBef>
              <a:spcAft>
                <a:spcPts val="1800"/>
              </a:spcAft>
            </a:pP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qua:</a:t>
            </a:r>
          </a:p>
          <a:p>
            <a:pPr marL="0" marR="0">
              <a:spcBef>
                <a:spcPts val="1800"/>
              </a:spcBef>
              <a:spcAft>
                <a:spcPts val="1800"/>
              </a:spcAft>
            </a:pP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ATM </a:t>
            </a:r>
          </a:p>
          <a:p>
            <a:pPr marL="0" marR="0">
              <a:spcBef>
                <a:spcPts val="1800"/>
              </a:spcBef>
              <a:spcAft>
                <a:spcPts val="1800"/>
              </a:spcAft>
            </a:pP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Visa</a:t>
            </a:r>
            <a:endParaRPr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KHUONG\AppData\Local\Packages\Microsoft.Windows.Photos_8wekyb3d8bbwe\TempState\ShareServiceTempFolder\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116632"/>
            <a:ext cx="8192740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6656040" y="2420888"/>
            <a:ext cx="1600200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6600056" y="3429000"/>
            <a:ext cx="1600200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688289" y="1052736"/>
            <a:ext cx="2808312" cy="16927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4429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Chọn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ngân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hàng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mình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thanh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toán</a:t>
            </a:r>
            <a:endParaRPr sz="4000" dirty="0">
              <a:solidFill>
                <a:srgbClr val="0070C0"/>
              </a:solidFill>
              <a:latin typeface="BBPHVA+TimesNewRomanPS-BoldMT"/>
              <a:cs typeface="BBPHVA+TimesNewRomanPS-BoldMT"/>
            </a:endParaRPr>
          </a:p>
        </p:txBody>
      </p:sp>
      <p:pic>
        <p:nvPicPr>
          <p:cNvPr id="5122" name="Picture 2" descr="C:\Users\KHUONG\Desktop\thanh toan\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5" y="188640"/>
            <a:ext cx="8208912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767408" y="2526432"/>
            <a:ext cx="1514475" cy="4381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2281883" y="1484784"/>
            <a:ext cx="6118374" cy="104164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120336" y="836712"/>
            <a:ext cx="2775692" cy="28212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4429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Nhập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các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thông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tin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của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chủ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thẻ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cần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thanh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toán</a:t>
            </a:r>
            <a:endParaRPr sz="4000" dirty="0">
              <a:solidFill>
                <a:srgbClr val="0070C0"/>
              </a:solidFill>
              <a:latin typeface="BBPHVA+TimesNewRomanPS-BoldMT"/>
              <a:cs typeface="BBPHVA+TimesNewRomanPS-BoldMT"/>
            </a:endParaRPr>
          </a:p>
        </p:txBody>
      </p:sp>
      <p:pic>
        <p:nvPicPr>
          <p:cNvPr id="6146" name="Picture 2" descr="C:\Users\KHUONG\Desktop\thanh toan\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224880"/>
            <a:ext cx="8507413" cy="644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ject 3"/>
          <p:cNvSpPr txBox="1"/>
          <p:nvPr/>
        </p:nvSpPr>
        <p:spPr>
          <a:xfrm>
            <a:off x="9120336" y="4688557"/>
            <a:ext cx="2775692" cy="16927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just">
              <a:lnSpc>
                <a:spcPts val="4429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Sau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đó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: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chọn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“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Tiếp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tục</a:t>
            </a:r>
            <a:r>
              <a:rPr lang="en-US" sz="4000" dirty="0" smtClean="0">
                <a:solidFill>
                  <a:srgbClr val="0070C0"/>
                </a:solidFill>
                <a:latin typeface="BBPHVA+TimesNewRomanPS-BoldMT"/>
                <a:cs typeface="BBPHVA+TimesNewRomanPS-BoldMT"/>
              </a:rPr>
              <a:t>”</a:t>
            </a:r>
            <a:endParaRPr sz="4000" dirty="0">
              <a:solidFill>
                <a:srgbClr val="0070C0"/>
              </a:solidFill>
              <a:latin typeface="BBPHVA+TimesNewRomanPS-BoldMT"/>
              <a:cs typeface="BBPHVA+TimesNewRomanPS-BoldM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43472" y="5923696"/>
            <a:ext cx="1571625" cy="46672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3215680" y="5373216"/>
            <a:ext cx="5621788" cy="78384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760296" y="1916832"/>
            <a:ext cx="3123656" cy="2681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531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marR="0" algn="ctr">
              <a:lnSpc>
                <a:spcPts val="531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sz="4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KHUONG\Desktop\thanh toan\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46468"/>
            <a:ext cx="8097837" cy="662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2495599" y="5949280"/>
            <a:ext cx="2232249" cy="4381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4871865" y="3140968"/>
            <a:ext cx="3744415" cy="280831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KHUONG\Desktop\thanh toan\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65" y="0"/>
            <a:ext cx="86336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760296" y="764704"/>
            <a:ext cx="3096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 smtClean="0">
                <a:solidFill>
                  <a:schemeClr val="tx2">
                    <a:lumMod val="75000"/>
                  </a:schemeClr>
                </a:solidFill>
              </a:rPr>
              <a:t>Nhập</a:t>
            </a:r>
            <a:r>
              <a:rPr lang="en-US" sz="6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6000" dirty="0" err="1" smtClean="0">
                <a:solidFill>
                  <a:schemeClr val="tx2">
                    <a:lumMod val="75000"/>
                  </a:schemeClr>
                </a:solidFill>
              </a:rPr>
              <a:t>mã</a:t>
            </a:r>
            <a:r>
              <a:rPr lang="en-US" sz="6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6000" dirty="0" err="1" smtClean="0">
                <a:solidFill>
                  <a:schemeClr val="tx2">
                    <a:lumMod val="75000"/>
                  </a:schemeClr>
                </a:solidFill>
              </a:rPr>
              <a:t>xác</a:t>
            </a:r>
            <a:r>
              <a:rPr lang="en-US" sz="6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6000" dirty="0" err="1" smtClean="0">
                <a:solidFill>
                  <a:schemeClr val="tx2">
                    <a:lumMod val="75000"/>
                  </a:schemeClr>
                </a:solidFill>
              </a:rPr>
              <a:t>nhận</a:t>
            </a:r>
            <a:endParaRPr lang="en-US" sz="6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60296" y="3933056"/>
            <a:ext cx="3096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solidFill>
                  <a:schemeClr val="tx2">
                    <a:lumMod val="75000"/>
                  </a:schemeClr>
                </a:solidFill>
              </a:rPr>
              <a:t>Chọn</a:t>
            </a:r>
            <a:r>
              <a:rPr lang="en-US" sz="4800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algn="ctr"/>
            <a:r>
              <a:rPr lang="en-US" sz="4800" dirty="0" err="1" smtClean="0">
                <a:solidFill>
                  <a:schemeClr val="tx2">
                    <a:lumMod val="75000"/>
                  </a:schemeClr>
                </a:solidFill>
              </a:rPr>
              <a:t>Chấp</a:t>
            </a:r>
            <a:r>
              <a:rPr lang="en-US" sz="4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800" dirty="0" err="1" smtClean="0">
                <a:solidFill>
                  <a:schemeClr val="tx2">
                    <a:lumMod val="75000"/>
                  </a:schemeClr>
                </a:solidFill>
              </a:rPr>
              <a:t>nhận</a:t>
            </a:r>
            <a:endParaRPr lang="en-US" sz="4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935760" y="4077072"/>
            <a:ext cx="1514475" cy="4381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11424" y="5269353"/>
            <a:ext cx="1571625" cy="46672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5450235" y="1738826"/>
            <a:ext cx="3166045" cy="233824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2639616" y="5005535"/>
            <a:ext cx="5946041" cy="51169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1179</TotalTime>
  <Words>506</Words>
  <Application>Microsoft Office PowerPoint</Application>
  <PresentationFormat>Custom</PresentationFormat>
  <Paragraphs>80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Arial</vt:lpstr>
      <vt:lpstr>DVGHSV+TimesNewRomanPS-BoldMT</vt:lpstr>
      <vt:lpstr>Times New Roman</vt:lpstr>
      <vt:lpstr>WAJKFL+TimesNewRomanPS-BoldMT</vt:lpstr>
      <vt:lpstr>BBPHVA+TimesNewRomanPS-BoldMT</vt:lpstr>
      <vt:lpstr>SGSHLF+TimesNewRomanPS-BoldMT</vt:lpstr>
      <vt:lpstr>Calibri</vt:lpstr>
      <vt:lpstr>HQWAOF+TimesNewRomanPS-BoldMT</vt:lpstr>
      <vt:lpstr>OCAIVM+TimesNewRomanPS-BoldMT</vt:lpstr>
      <vt:lpstr>OOCHUM+TimesNewRomanPS-BoldMT</vt:lpstr>
      <vt:lpstr>Theme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PowerPoint</dc:title>
  <dc:creator>doc2pdf</dc:creator>
  <cp:lastModifiedBy>KHUONG</cp:lastModifiedBy>
  <cp:revision>18</cp:revision>
  <dcterms:modified xsi:type="dcterms:W3CDTF">2024-08-07T13:20:49Z</dcterms:modified>
</cp:coreProperties>
</file>