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5" r:id="rId19"/>
    <p:sldId id="277" r:id="rId20"/>
    <p:sldId id="278" r:id="rId21"/>
    <p:sldId id="279" r:id="rId22"/>
  </p:sldIdLst>
  <p:sldSz cx="12192000" cy="6858000"/>
  <p:notesSz cx="9866313" cy="6735763"/>
  <p:embeddedFontLst>
    <p:embeddedFont>
      <p:font typeface="Tahoma" pitchFamily="34" charset="0"/>
      <p:regular r:id="rId24"/>
      <p:bold r:id="rId25"/>
    </p:embeddedFont>
    <p:embeddedFont>
      <p:font typeface="FDRDSO+TimesNewRomanPS-BoldMT"/>
      <p:regular r:id="rId26"/>
    </p:embeddedFont>
    <p:embeddedFont>
      <p:font typeface="JKPMDW+TimesNewRomanPS-BoldMT"/>
      <p:regular r:id="rId27"/>
    </p:embeddedFont>
    <p:embeddedFont>
      <p:font typeface="DOKMHE+ArialMT"/>
      <p:regular r:id="rId28"/>
    </p:embeddedFont>
    <p:embeddedFont>
      <p:font typeface="IEBGLF+TimesNewRomanPS-BoldMT"/>
      <p:regular r:id="rId29"/>
    </p:embeddedFont>
    <p:embeddedFont>
      <p:font typeface="SEPHBK+TimesNewRomanPSMT"/>
      <p:regular r:id="rId30"/>
    </p:embeddedFont>
    <p:embeddedFont>
      <p:font typeface="RODQMT+TimesNewRomanPS-BoldMT"/>
      <p:regular r:id="rId31"/>
    </p:embeddedFont>
    <p:embeddedFont>
      <p:font typeface="RAWVEJ+TimesNewRomanPS-BoldMT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OJSKVT+TimesNewRomanPS-BoldMT"/>
      <p:regular r:id="rId37"/>
    </p:embeddedFont>
    <p:embeddedFont>
      <p:font typeface="ESDCJP+TimesNewRomanPSMT"/>
      <p:regular r:id="rId38"/>
    </p:embeddedFont>
    <p:embeddedFont>
      <p:font typeface="PJCJFJ+TimesNewRomanPS-BoldMT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76" y="-16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341" y="0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/>
          <a:lstStyle>
            <a:lvl1pPr algn="r">
              <a:defRPr sz="1000"/>
            </a:lvl1pPr>
          </a:lstStyle>
          <a:p>
            <a:fld id="{474C051D-EC12-495F-878E-5E9BF6BBF9F8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87863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9690" tIns="39845" rIns="79690" bIns="3984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2" y="3199488"/>
            <a:ext cx="7893050" cy="3031093"/>
          </a:xfrm>
          <a:prstGeom prst="rect">
            <a:avLst/>
          </a:prstGeom>
        </p:spPr>
        <p:txBody>
          <a:bodyPr vert="horz" lIns="79690" tIns="39845" rIns="79690" bIns="3984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397416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341" y="6397416"/>
            <a:ext cx="4275402" cy="336788"/>
          </a:xfrm>
          <a:prstGeom prst="rect">
            <a:avLst/>
          </a:prstGeom>
        </p:spPr>
        <p:txBody>
          <a:bodyPr vert="horz" lIns="79690" tIns="39845" rIns="79690" bIns="39845" rtlCol="0" anchor="b"/>
          <a:lstStyle>
            <a:lvl1pPr algn="r">
              <a:defRPr sz="1000"/>
            </a:lvl1pPr>
          </a:lstStyle>
          <a:p>
            <a:fld id="{61BB4F0C-A808-4033-B09A-1A8789648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76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B4F0C-A808-4033-B09A-1A87896483F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65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05/08/2024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05/08/2024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44824" y="482080"/>
            <a:ext cx="10012321" cy="1219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spc="97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QUY TRÌNH</a:t>
            </a:r>
            <a:r>
              <a:rPr sz="3600" b="1" spc="104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0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sz="3600" b="1" spc="-141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3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HỒ</a:t>
            </a:r>
            <a:r>
              <a:rPr sz="3600" b="1" spc="98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3600" b="1" spc="102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SƠ</a:t>
            </a:r>
            <a:r>
              <a:rPr sz="3600" b="1" spc="25" dirty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600" b="1" spc="25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CẤP THẺ TẠM TRÚ</a:t>
            </a:r>
            <a:r>
              <a:rPr lang="en-US" sz="3600" b="1" spc="99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 CHO </a:t>
            </a:r>
            <a:r>
              <a:rPr lang="en-US" sz="3600" b="1" spc="100" dirty="0" smtClean="0">
                <a:solidFill>
                  <a:srgbClr val="5D7D40"/>
                </a:solidFill>
                <a:latin typeface="IEBGLF+TimesNewRomanPS-BoldMT"/>
                <a:cs typeface="IEBGLF+TimesNewRomanPS-BoldMT"/>
              </a:rPr>
              <a:t>NGƯỜI NƯỚC NGOÀI</a:t>
            </a:r>
            <a:endParaRPr sz="3600" b="1" spc="100" dirty="0">
              <a:solidFill>
                <a:srgbClr val="5D7D40"/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07768" y="2866135"/>
            <a:ext cx="7123024" cy="4688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3986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 CỔNG DỊCH VỤ CÔNG QUỐC GIA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00057" y="5658247"/>
            <a:ext cx="4752527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5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Phòng Quản lý xuất nhập cảnh</a:t>
            </a:r>
          </a:p>
          <a:p>
            <a:pPr marL="404431" marR="0">
              <a:lnSpc>
                <a:spcPts val="2657"/>
              </a:lnSpc>
              <a:spcBef>
                <a:spcPts val="772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Công an tỉnh Đồng</a:t>
            </a:r>
            <a:r>
              <a:rPr sz="2800" spc="-45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 </a:t>
            </a:r>
            <a:r>
              <a:rPr sz="2800" dirty="0">
                <a:solidFill>
                  <a:srgbClr val="000000"/>
                </a:solidFill>
                <a:latin typeface="OJSKVT+TimesNewRomanPS-BoldMT"/>
                <a:cs typeface="OJSKVT+TimesNewRomanPS-BoldMT"/>
              </a:rPr>
              <a:t>Tháp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256240" y="2060848"/>
            <a:ext cx="4104456" cy="265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0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Nhập</a:t>
            </a:r>
            <a:r>
              <a:rPr sz="4000" spc="107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000" spc="101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chữ</a:t>
            </a:r>
            <a:r>
              <a:rPr sz="40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0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“</a:t>
            </a:r>
            <a:r>
              <a:rPr lang="en-US" sz="40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Cấp</a:t>
            </a:r>
            <a:r>
              <a:rPr lang="en-US" sz="40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thẻ</a:t>
            </a:r>
            <a:r>
              <a:rPr lang="en-US" sz="40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tạm</a:t>
            </a:r>
            <a:r>
              <a:rPr lang="en-US" sz="40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trú</a:t>
            </a:r>
            <a:r>
              <a:rPr sz="40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”</a:t>
            </a:r>
            <a:endParaRPr sz="4000" spc="10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vào </a:t>
            </a:r>
            <a:r>
              <a:rPr sz="40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khung</a:t>
            </a:r>
            <a:r>
              <a:rPr sz="40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tìm</a:t>
            </a:r>
            <a:r>
              <a:rPr sz="40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kiếm</a:t>
            </a:r>
          </a:p>
        </p:txBody>
      </p:sp>
      <p:pic>
        <p:nvPicPr>
          <p:cNvPr id="102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7" y="116632"/>
            <a:ext cx="792088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49423" y="1484784"/>
            <a:ext cx="2709978" cy="6569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sz="4400" spc="107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mục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80176" y="2499667"/>
            <a:ext cx="4248472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spc="99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endParaRPr lang="en-US" sz="2800" b="1" spc="99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591944" y="3068960"/>
            <a:ext cx="68580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44" y="116631"/>
            <a:ext cx="7365199" cy="663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4727848" y="2636912"/>
            <a:ext cx="2689582" cy="9361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976320" y="2263949"/>
            <a:ext cx="3024336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   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Nộp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trực</a:t>
            </a:r>
            <a:r>
              <a:rPr lang="en-US" sz="4400" spc="10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0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tuyến</a:t>
            </a:r>
            <a:endParaRPr sz="4400" spc="100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026" name="Picture 2" descr="C:\Users\KHUONG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86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8714382" y="2996952"/>
            <a:ext cx="523876" cy="4043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536160" y="476672"/>
            <a:ext cx="4248472" cy="5014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endParaRPr lang="en-US" sz="4400" spc="-151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Chọn</a:t>
            </a:r>
            <a:r>
              <a:rPr sz="4400" spc="-50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-15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mục</a:t>
            </a:r>
            <a:r>
              <a:rPr lang="en-US" sz="4400" spc="-15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  <a:r>
              <a:rPr sz="4400" spc="-57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endParaRPr lang="en-US" sz="4400" spc="-57" dirty="0" smtClean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Công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an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tỉnh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3200" b="1" spc="-151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3200" b="1" spc="-151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Tháp</a:t>
            </a:r>
            <a:endParaRPr lang="en-US" sz="3200" b="1" spc="-151" dirty="0" smtClean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endParaRPr lang="en-US" sz="4400" spc="-151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B</a:t>
            </a:r>
            <a:r>
              <a:rPr sz="4400" spc="-149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ấm</a:t>
            </a:r>
            <a:r>
              <a:rPr lang="en-US" sz="4400" spc="-149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:</a:t>
            </a:r>
          </a:p>
          <a:p>
            <a:pPr marL="0" marR="0" algn="ctr">
              <a:lnSpc>
                <a:spcPts val="4872"/>
              </a:lnSpc>
              <a:spcBef>
                <a:spcPts val="1223"/>
              </a:spcBef>
              <a:spcAft>
                <a:spcPts val="0"/>
              </a:spcAft>
            </a:pP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Đồng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ý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và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tiếp</a:t>
            </a:r>
            <a:r>
              <a:rPr lang="en-US" sz="4000" b="1" spc="-149" dirty="0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000" b="1" spc="-149" dirty="0" err="1" smtClean="0">
                <a:solidFill>
                  <a:srgbClr val="FF0000"/>
                </a:solidFill>
                <a:latin typeface="IEBGLF+TimesNewRomanPS-BoldMT"/>
                <a:cs typeface="IEBGLF+TimesNewRomanPS-BoldMT"/>
              </a:rPr>
              <a:t>tục</a:t>
            </a:r>
            <a:endParaRPr sz="4000" b="1" spc="-150" dirty="0">
              <a:solidFill>
                <a:srgbClr val="FF000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024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88"/>
            <a:ext cx="7162601" cy="688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16280" y="1317873"/>
            <a:ext cx="3336796" cy="39113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872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Tải</a:t>
            </a:r>
            <a:r>
              <a:rPr sz="4400" spc="104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2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ảnh</a:t>
            </a:r>
            <a:r>
              <a:rPr sz="4400" spc="101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chân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dung</a:t>
            </a:r>
            <a:r>
              <a:rPr sz="4400" spc="95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4*6</a:t>
            </a:r>
          </a:p>
          <a:p>
            <a:pPr marL="0" marR="0">
              <a:lnSpc>
                <a:spcPts val="4872"/>
              </a:lnSpc>
              <a:spcBef>
                <a:spcPts val="1127"/>
              </a:spcBef>
              <a:spcAft>
                <a:spcPts val="0"/>
              </a:spcAft>
            </a:pP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đúng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quy</a:t>
            </a:r>
            <a:r>
              <a:rPr sz="4400" spc="98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3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định</a:t>
            </a:r>
            <a:r>
              <a:rPr sz="4400" spc="99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sz="4400" spc="100" dirty="0" err="1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và</a:t>
            </a:r>
            <a:r>
              <a:rPr sz="4400" spc="100" dirty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Trang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thông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tin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hộ</a:t>
            </a:r>
            <a:r>
              <a:rPr lang="en-US" sz="4400" spc="101" dirty="0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 </a:t>
            </a:r>
            <a:r>
              <a:rPr lang="en-US" sz="4400" spc="101" dirty="0" err="1" smtClean="0">
                <a:solidFill>
                  <a:srgbClr val="0070C0"/>
                </a:solidFill>
                <a:latin typeface="IEBGLF+TimesNewRomanPS-BoldMT"/>
                <a:cs typeface="IEBGLF+TimesNewRomanPS-BoldMT"/>
              </a:rPr>
              <a:t>chiếu</a:t>
            </a:r>
            <a:endParaRPr sz="4400" spc="99" dirty="0">
              <a:solidFill>
                <a:srgbClr val="0070C0"/>
              </a:solidFill>
              <a:latin typeface="IEBGLF+TimesNewRomanPS-BoldMT"/>
              <a:cs typeface="IEBGLF+TimesNewRomanPS-BoldMT"/>
            </a:endParaRPr>
          </a:p>
        </p:txBody>
      </p:sp>
      <p:pic>
        <p:nvPicPr>
          <p:cNvPr id="102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" y="0"/>
            <a:ext cx="8462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92344" y="764704"/>
            <a:ext cx="2736304" cy="5360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endParaRPr lang="en-US" sz="3400" spc="98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endParaRPr lang="en-US" sz="3400" spc="98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376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ắt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sz="3400" spc="104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7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sz="3400" spc="103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sz="3400" spc="9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5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sz="3400" spc="9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4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sz="3400" spc="96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8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sz="3400" spc="98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99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sz="3400" spc="97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400" spc="102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  <a:endParaRPr sz="3400" spc="102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8472264" y="836712"/>
            <a:ext cx="571500" cy="518457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2050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9" y="105817"/>
            <a:ext cx="8358894" cy="649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616280" y="1352376"/>
            <a:ext cx="3384376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768"/>
              </a:lnSpc>
            </a:pP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 ý: bắt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 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vi-VN" sz="3600" spc="103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vi-VN" sz="3600" spc="9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5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tin</a:t>
            </a:r>
            <a:r>
              <a:rPr lang="vi-VN" sz="3600" spc="9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vi-VN" sz="3600" spc="96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98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đánh </a:t>
            </a:r>
            <a:r>
              <a:rPr lang="vi-VN" sz="3600" spc="9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vi-VN" sz="3600" spc="97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spc="102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(*)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500" dirty="0" smtClean="0">
                <a:solidFill>
                  <a:srgbClr val="0070C0"/>
                </a:solidFill>
                <a:latin typeface="SEPHBK+TimesNewRomanPSMT"/>
                <a:cs typeface="SEPHBK+TimesNewRomanPSMT"/>
              </a:rPr>
              <a:t> </a:t>
            </a:r>
            <a:endParaRPr sz="2500" spc="100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8044780" y="692696"/>
            <a:ext cx="571500" cy="540060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307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7621587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184232" y="620688"/>
            <a:ext cx="3528392" cy="12618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spcAft>
                <a:spcPts val="1200"/>
              </a:spcAft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XNC –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0"/>
            <a:ext cx="7745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bject 5"/>
          <p:cNvSpPr txBox="1"/>
          <p:nvPr/>
        </p:nvSpPr>
        <p:spPr>
          <a:xfrm>
            <a:off x="8328248" y="4077072"/>
            <a:ext cx="3384376" cy="885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lnSpc>
                <a:spcPts val="2214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bưu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071664" y="2564904"/>
            <a:ext cx="5544616" cy="15841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071665" y="1412776"/>
            <a:ext cx="5112567" cy="1440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00256" y="620687"/>
            <a:ext cx="3611991" cy="4667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NA6, NA8;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;…</a:t>
            </a: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algn="just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NA7, NA8,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CCCD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hôn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,…)</a:t>
            </a:r>
          </a:p>
          <a:p>
            <a:pPr marL="0" marR="0">
              <a:lnSpc>
                <a:spcPts val="2768"/>
              </a:lnSpc>
              <a:spcBef>
                <a:spcPts val="0"/>
              </a:spcBef>
              <a:spcAft>
                <a:spcPts val="0"/>
              </a:spcAft>
            </a:pPr>
            <a:endParaRPr sz="2500" spc="101" dirty="0">
              <a:solidFill>
                <a:srgbClr val="0070C0"/>
              </a:solidFill>
              <a:latin typeface="SEPHBK+TimesNewRomanPSMT"/>
              <a:cs typeface="SEPHBK+TimesNewRomanPSM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16280" y="5397023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822458" y="6021288"/>
            <a:ext cx="721814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79735"/>
            <a:ext cx="7631113" cy="656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99833" y="1199330"/>
            <a:ext cx="5727854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Thông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tin</a:t>
            </a:r>
            <a:r>
              <a:rPr sz="4000" spc="9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bạn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đã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sẽ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hiển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3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thị</a:t>
            </a:r>
            <a:r>
              <a:rPr sz="4000" spc="97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lại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một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lần</a:t>
            </a:r>
          </a:p>
          <a:p>
            <a:pPr marL="0" marR="0" algn="just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nữa, 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kéo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xuống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cuối</a:t>
            </a:r>
          </a:p>
          <a:p>
            <a:pPr marL="0" marR="0" algn="just">
              <a:lnSpc>
                <a:spcPts val="3791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trang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nhập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5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mã</a:t>
            </a:r>
            <a:r>
              <a:rPr sz="4000" spc="94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xác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nhận</a:t>
            </a:r>
          </a:p>
          <a:p>
            <a:pPr marL="0" marR="0" algn="just">
              <a:lnSpc>
                <a:spcPts val="3912"/>
              </a:lnSpc>
              <a:spcBef>
                <a:spcPts val="0"/>
              </a:spcBef>
              <a:spcAft>
                <a:spcPts val="0"/>
              </a:spcAft>
            </a:pP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và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chọn</a:t>
            </a:r>
            <a:r>
              <a:rPr sz="4000" spc="98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"Nộp</a:t>
            </a:r>
            <a:r>
              <a:rPr sz="4000" spc="100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1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hồ</a:t>
            </a:r>
            <a:r>
              <a:rPr sz="4000" spc="99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sz="4000" spc="102" dirty="0">
                <a:solidFill>
                  <a:srgbClr val="0070C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sơ”</a:t>
            </a:r>
          </a:p>
        </p:txBody>
      </p:sp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22"/>
            <a:ext cx="5885696" cy="679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724" y="1220666"/>
            <a:ext cx="7529587" cy="60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spc="47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Bước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1:</a:t>
            </a:r>
            <a:r>
              <a:rPr sz="4000" spc="55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49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Chuẩn</a:t>
            </a:r>
            <a:r>
              <a:rPr sz="4000" spc="54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bị</a:t>
            </a:r>
            <a:r>
              <a:rPr sz="4000" spc="50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ảnh</a:t>
            </a:r>
            <a:r>
              <a:rPr sz="4000" spc="52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chân</a:t>
            </a:r>
            <a:r>
              <a:rPr sz="4000" spc="48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 </a:t>
            </a:r>
            <a:r>
              <a:rPr sz="4000" spc="51" dirty="0">
                <a:solidFill>
                  <a:srgbClr val="000000"/>
                </a:solidFill>
                <a:latin typeface="JKPMDW+TimesNewRomanPS-BoldMT"/>
                <a:cs typeface="JKPMDW+TimesNewRomanPS-BoldMT"/>
              </a:rPr>
              <a:t>dung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3724" y="2320701"/>
            <a:ext cx="6985635" cy="24821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Kích cỡ 4*6, phông ảnh nền trắng.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Ảnh chụp mới không quá 06 tháng.</a:t>
            </a:r>
          </a:p>
          <a:p>
            <a:pPr marL="0" marR="0">
              <a:lnSpc>
                <a:spcPts val="3128"/>
              </a:lnSpc>
              <a:spcBef>
                <a:spcPts val="2163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Mặt nhìn thẳng, đầu để trần, rõ mặt, rõ hai tai.</a:t>
            </a:r>
          </a:p>
          <a:p>
            <a:pPr marL="0" marR="0">
              <a:lnSpc>
                <a:spcPts val="3128"/>
              </a:lnSpc>
              <a:spcBef>
                <a:spcPts val="2259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Không đeo kính.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3724" y="5051708"/>
            <a:ext cx="3180588" cy="436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2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262626"/>
                </a:solidFill>
                <a:latin typeface="DOKMHE+ArialMT"/>
                <a:cs typeface="DOKMHE+ArialMT"/>
              </a:rPr>
              <a:t>•</a:t>
            </a:r>
            <a:r>
              <a:rPr sz="2800" spc="550" dirty="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sz="2800" spc="-24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Trang</a:t>
            </a:r>
            <a:r>
              <a:rPr sz="2800" spc="25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 </a:t>
            </a:r>
            <a:r>
              <a:rPr sz="2800" dirty="0">
                <a:solidFill>
                  <a:srgbClr val="262626"/>
                </a:solidFill>
                <a:latin typeface="ESDCJP+TimesNewRomanPSMT"/>
                <a:cs typeface="ESDCJP+TimesNewRomanPSMT"/>
              </a:rPr>
              <a:t>phục lịch sự.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3724" y="5727304"/>
            <a:ext cx="8447088" cy="4318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C00000"/>
                </a:solidFill>
                <a:latin typeface="ESDCJP+TimesNewRomanPSMT"/>
                <a:cs typeface="ESDCJP+TimesNewRomanPSMT"/>
              </a:rPr>
              <a:t>Lưu ý: Không chụp ảnh bằng camera trước của điện thoại.</a:t>
            </a:r>
          </a:p>
        </p:txBody>
      </p:sp>
      <p:pic>
        <p:nvPicPr>
          <p:cNvPr id="6146" name="Picture 2" descr="C:\Users\KHUONG\Desktop\hinh ho chieu\juan tien en\IMG_1456_P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439" y="1220666"/>
            <a:ext cx="2211908" cy="294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81964" y="2344948"/>
            <a:ext cx="3930660" cy="19481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Thao</a:t>
            </a:r>
            <a:r>
              <a:rPr sz="3200" spc="949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tác</a:t>
            </a:r>
            <a:r>
              <a:rPr sz="3200" spc="95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nộp</a:t>
            </a:r>
            <a:r>
              <a:rPr sz="3200" spc="94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  <a:r>
              <a:rPr sz="3200" spc="95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</a:p>
          <a:p>
            <a:pPr marL="0" marR="0">
              <a:lnSpc>
                <a:spcPts val="3543"/>
              </a:lnSpc>
              <a:spcBef>
                <a:spcPts val="298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đã</a:t>
            </a:r>
            <a:r>
              <a:rPr sz="3200" spc="12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hoàn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tất,</a:t>
            </a:r>
            <a:r>
              <a:rPr sz="3200" spc="12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mã</a:t>
            </a:r>
            <a:r>
              <a:rPr sz="3200" spc="12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số</a:t>
            </a:r>
            <a:r>
              <a:rPr sz="3200" spc="11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hồ</a:t>
            </a:r>
          </a:p>
          <a:p>
            <a:pPr marL="0" marR="0">
              <a:lnSpc>
                <a:spcPts val="3543"/>
              </a:lnSpc>
              <a:spcBef>
                <a:spcPts val="394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sơ</a:t>
            </a:r>
            <a:r>
              <a:rPr sz="3200" spc="1096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sẽ</a:t>
            </a:r>
            <a:r>
              <a:rPr sz="3200" spc="1097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được</a:t>
            </a:r>
            <a:r>
              <a:rPr sz="3200" spc="11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gửi</a:t>
            </a:r>
            <a:r>
              <a:rPr sz="3200" spc="1095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 </a:t>
            </a: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qua</a:t>
            </a:r>
          </a:p>
          <a:p>
            <a:pPr marL="0" marR="0">
              <a:lnSpc>
                <a:spcPts val="3543"/>
              </a:lnSpc>
              <a:spcBef>
                <a:spcPts val="272"/>
              </a:spcBef>
              <a:spcAft>
                <a:spcPts val="0"/>
              </a:spcAft>
            </a:pPr>
            <a:r>
              <a:rPr sz="3200" dirty="0">
                <a:solidFill>
                  <a:srgbClr val="0070C0"/>
                </a:solidFill>
                <a:latin typeface="RODQMT+TimesNewRomanPS-BoldMT"/>
                <a:cs typeface="RODQMT+TimesNewRomanPS-BoldMT"/>
              </a:rPr>
              <a:t>tin nhắn điện thoại</a:t>
            </a:r>
          </a:p>
        </p:txBody>
      </p:sp>
      <p:pic>
        <p:nvPicPr>
          <p:cNvPr id="5123" name="Picture 3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94717"/>
            <a:ext cx="7143598" cy="664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27384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4360" y="2850555"/>
            <a:ext cx="3989472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sz="6000" spc="100" dirty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Thank </a:t>
            </a:r>
            <a:r>
              <a:rPr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you</a:t>
            </a:r>
            <a:r>
              <a:rPr lang="en-US" sz="6000" spc="98" dirty="0" smtClean="0">
                <a:solidFill>
                  <a:schemeClr val="accent6">
                    <a:lumMod val="75000"/>
                  </a:schemeClr>
                </a:solidFill>
                <a:latin typeface="IEBGLF+TimesNewRomanPS-BoldMT"/>
                <a:cs typeface="IEBGLF+TimesNewRomanPS-BoldMT"/>
              </a:rPr>
              <a:t>!</a:t>
            </a:r>
            <a:endParaRPr sz="6000" spc="98" dirty="0">
              <a:solidFill>
                <a:schemeClr val="accent6">
                  <a:lumMod val="75000"/>
                </a:schemeClr>
              </a:solidFill>
              <a:latin typeface="IEBGLF+TimesNewRomanPS-BoldMT"/>
              <a:cs typeface="IEBGLF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5361" y="4261667"/>
            <a:ext cx="10196468" cy="1923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Mọi thắc mắc xin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>
              <a:lnSpc>
                <a:spcPts val="3543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Quản lý xuất </a:t>
            </a:r>
            <a:r>
              <a:rPr sz="3000" b="1" dirty="0" err="1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 err="1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Công an tỉnh Đồng</a:t>
            </a:r>
            <a:r>
              <a:rPr sz="3000" b="1" spc="-55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Tháp</a:t>
            </a:r>
          </a:p>
          <a:p>
            <a:pPr>
              <a:lnSpc>
                <a:spcPts val="3986"/>
              </a:lnSpc>
            </a:pPr>
            <a:r>
              <a:rPr lang="vi-VN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Số 16, đường Võ Trường Toản, P1, TP. Cao Lãnh, Đồng Tháp</a:t>
            </a:r>
          </a:p>
          <a:p>
            <a:r>
              <a:rPr lang="vi-VN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số </a:t>
            </a:r>
            <a:r>
              <a:rPr lang="vi-VN" sz="3000" b="1" dirty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điện </a:t>
            </a:r>
            <a:r>
              <a:rPr lang="vi-VN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000" b="1" dirty="0" smtClean="0">
                <a:solidFill>
                  <a:srgbClr val="5C7D40"/>
                </a:solidFill>
                <a:latin typeface="Times New Roman" pitchFamily="18" charset="0"/>
                <a:cs typeface="Times New Roman" pitchFamily="18" charset="0"/>
              </a:rPr>
              <a:t>: 0693.620108</a:t>
            </a:r>
            <a:endParaRPr sz="3000" b="1" dirty="0">
              <a:solidFill>
                <a:srgbClr val="5C7D4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3202" y="508760"/>
            <a:ext cx="7665920" cy="1484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983"/>
              </a:lnSpc>
              <a:spcBef>
                <a:spcPts val="0"/>
              </a:spcBef>
              <a:spcAft>
                <a:spcPts val="0"/>
              </a:spcAft>
            </a:pPr>
            <a:r>
              <a:rPr sz="4500" spc="9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Bước</a:t>
            </a:r>
            <a:r>
              <a:rPr sz="4500" spc="10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2: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Đăng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nhập</a:t>
            </a: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2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tài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khoản</a:t>
            </a:r>
          </a:p>
          <a:p>
            <a:pPr marL="0" marR="0">
              <a:lnSpc>
                <a:spcPts val="4983"/>
              </a:lnSpc>
              <a:spcBef>
                <a:spcPts val="1424"/>
              </a:spcBef>
              <a:spcAft>
                <a:spcPts val="0"/>
              </a:spcAft>
            </a:pPr>
            <a:r>
              <a:rPr sz="4500" spc="101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Dịch</a:t>
            </a:r>
            <a:r>
              <a:rPr sz="4500" spc="96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vụ</a:t>
            </a:r>
            <a:r>
              <a:rPr sz="4500" spc="98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9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công</a:t>
            </a:r>
            <a:r>
              <a:rPr sz="4500" spc="103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98" dirty="0" err="1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bằng</a:t>
            </a:r>
            <a:r>
              <a:rPr sz="4500" spc="27" dirty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 </a:t>
            </a:r>
            <a:r>
              <a:rPr sz="4500" spc="100" dirty="0" smtClean="0">
                <a:solidFill>
                  <a:srgbClr val="000000"/>
                </a:solidFill>
                <a:latin typeface="PJCJFJ+TimesNewRomanPS-BoldMT"/>
                <a:cs typeface="PJCJFJ+TimesNewRomanPS-BoldMT"/>
              </a:rPr>
              <a:t>VNEID</a:t>
            </a:r>
            <a:endParaRPr sz="4500" spc="100" dirty="0">
              <a:solidFill>
                <a:srgbClr val="000000"/>
              </a:solidFill>
              <a:latin typeface="PJCJFJ+TimesNewRomanPS-BoldMT"/>
              <a:cs typeface="PJCJFJ+TimesNewRomanPS-Bold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4305" y="4930626"/>
            <a:ext cx="10315262" cy="551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1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CHÚ</a:t>
            </a:r>
            <a:r>
              <a:rPr sz="3900" spc="96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Ý:</a:t>
            </a:r>
            <a:r>
              <a:rPr sz="3900" spc="104" dirty="0">
                <a:solidFill>
                  <a:srgbClr val="FF000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9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Người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nộp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hồ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sơ</a:t>
            </a:r>
            <a:r>
              <a:rPr sz="3900" spc="108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bắt</a:t>
            </a:r>
            <a:r>
              <a:rPr sz="3900" spc="10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buộc</a:t>
            </a:r>
            <a:r>
              <a:rPr sz="3900" spc="9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phải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có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tài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4305" y="5578698"/>
            <a:ext cx="11611925" cy="586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318"/>
              </a:lnSpc>
              <a:spcBef>
                <a:spcPts val="0"/>
              </a:spcBef>
              <a:spcAft>
                <a:spcPts val="0"/>
              </a:spcAft>
            </a:pP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khoản</a:t>
            </a:r>
            <a:r>
              <a:rPr sz="3900" spc="3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97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VNEID</a:t>
            </a:r>
            <a:r>
              <a:rPr sz="3900" spc="96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5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đã</a:t>
            </a:r>
            <a:r>
              <a:rPr sz="3900" spc="9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được</a:t>
            </a:r>
            <a:r>
              <a:rPr sz="3900" spc="90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kích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hoạt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định</a:t>
            </a:r>
            <a:r>
              <a:rPr sz="3900" spc="102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3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danh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điện</a:t>
            </a:r>
            <a:r>
              <a:rPr sz="3900" spc="104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 </a:t>
            </a:r>
            <a:r>
              <a:rPr sz="3900" spc="101" dirty="0">
                <a:solidFill>
                  <a:srgbClr val="0070C0"/>
                </a:solidFill>
                <a:latin typeface="RAWVEJ+TimesNewRomanPS-BoldMT"/>
                <a:cs typeface="RAWVEJ+TimesNewRomanPS-BoldMT"/>
              </a:rPr>
              <a:t>tử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51984" y="3421294"/>
            <a:ext cx="5760640" cy="47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spc="101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 </a:t>
            </a:r>
            <a:r>
              <a:rPr sz="4800" spc="101" dirty="0" err="1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Vào</a:t>
            </a:r>
            <a:r>
              <a:rPr sz="4800" spc="100" dirty="0" smtClean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Google</a:t>
            </a:r>
            <a:r>
              <a:rPr sz="4800" spc="94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8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nhập: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35960" y="4078908"/>
            <a:ext cx="6192688" cy="4881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54"/>
              </a:lnSpc>
              <a:spcBef>
                <a:spcPts val="0"/>
              </a:spcBef>
              <a:spcAft>
                <a:spcPts val="0"/>
              </a:spcAft>
            </a:pP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“Dịch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0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vụ</a:t>
            </a:r>
            <a:r>
              <a:rPr sz="4400" spc="102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công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101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quốc</a:t>
            </a:r>
            <a:r>
              <a:rPr sz="4400" spc="97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 </a:t>
            </a:r>
            <a:r>
              <a:rPr sz="4400" spc="99" dirty="0">
                <a:solidFill>
                  <a:srgbClr val="0070C0"/>
                </a:solidFill>
                <a:latin typeface="FDRDSO+TimesNewRomanPS-BoldMT"/>
                <a:cs typeface="FDRDSO+TimesNewRomanPS-BoldMT"/>
              </a:rPr>
              <a:t>gia”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" y="0"/>
            <a:ext cx="12277492" cy="691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43"/>
            <a:ext cx="12192000" cy="694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597"/>
            <a:ext cx="12191999" cy="701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HUONG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5"/>
            <a:ext cx="12192000" cy="686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459</Words>
  <Application>Microsoft Office PowerPoint</Application>
  <PresentationFormat>Custom</PresentationFormat>
  <Paragraphs>63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6" baseType="lpstr">
      <vt:lpstr>Arial</vt:lpstr>
      <vt:lpstr>Tahoma</vt:lpstr>
      <vt:lpstr>FDRDSO+TimesNewRomanPS-BoldMT</vt:lpstr>
      <vt:lpstr>JKPMDW+TimesNewRomanPS-BoldMT</vt:lpstr>
      <vt:lpstr>DOKMHE+ArialMT</vt:lpstr>
      <vt:lpstr>IEBGLF+TimesNewRomanPS-BoldMT</vt:lpstr>
      <vt:lpstr>SEPHBK+TimesNewRomanPSMT</vt:lpstr>
      <vt:lpstr>RODQMT+TimesNewRomanPS-BoldMT</vt:lpstr>
      <vt:lpstr>RAWVEJ+TimesNewRomanPS-BoldMT</vt:lpstr>
      <vt:lpstr>Times New Roman</vt:lpstr>
      <vt:lpstr>Calibri</vt:lpstr>
      <vt:lpstr>OJSKVT+TimesNewRomanPS-BoldMT</vt:lpstr>
      <vt:lpstr>ESDCJP+TimesNewRomanPSMT</vt:lpstr>
      <vt:lpstr>PJCJFJ+TimesNewRomanPS-BoldMT</vt:lpstr>
      <vt:lpstr>Theme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pa08</cp:lastModifiedBy>
  <cp:revision>52</cp:revision>
  <cp:lastPrinted>2024-08-05T10:13:43Z</cp:lastPrinted>
  <dcterms:modified xsi:type="dcterms:W3CDTF">2024-08-05T10:14:43Z</dcterms:modified>
</cp:coreProperties>
</file>